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61" r:id="rId9"/>
    <p:sldId id="259" r:id="rId10"/>
    <p:sldId id="265" r:id="rId11"/>
  </p:sldIdLst>
  <p:sldSz cx="18288000" cy="10287000"/>
  <p:notesSz cx="6858000" cy="9144000"/>
  <p:embeddedFontLst>
    <p:embeddedFont>
      <p:font typeface="Montserrat Light" panose="00000400000000000000" pitchFamily="2" charset="0"/>
      <p:regular r:id="rId12"/>
      <p:italic r:id="rId13"/>
    </p:embeddedFont>
    <p:embeddedFont>
      <p:font typeface="Poppins" panose="00000500000000000000" pitchFamily="2" charset="0"/>
      <p:regular r:id="rId14"/>
      <p:bold r:id="rId15"/>
      <p:italic r:id="rId16"/>
      <p:boldItalic r:id="rId17"/>
    </p:embeddedFont>
    <p:embeddedFont>
      <p:font typeface="Poppins Light" panose="00000400000000000000" pitchFamily="2" charset="0"/>
      <p:regular r:id="rId18"/>
      <p:italic r:id="rId19"/>
    </p:embeddedFont>
    <p:embeddedFont>
      <p:font typeface="Poppins Semi-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118" autoAdjust="0"/>
  </p:normalViewPr>
  <p:slideViewPr>
    <p:cSldViewPr>
      <p:cViewPr varScale="1">
        <p:scale>
          <a:sx n="50" d="100"/>
          <a:sy n="50" d="100"/>
        </p:scale>
        <p:origin x="22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s://www.linkedin.com/in/arpita-parmar-b70476348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24.svg"/><Relationship Id="rId12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6.svg"/><Relationship Id="rId10" Type="http://schemas.openxmlformats.org/officeDocument/2006/relationships/hyperlink" Target="mailto:arpitaparmar548@gmail.com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71332">
                <a:alpha val="100000"/>
              </a:srgbClr>
            </a:gs>
            <a:gs pos="100000">
              <a:srgbClr val="083F42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38251" y="-9519411"/>
            <a:ext cx="14662911" cy="14662911"/>
          </a:xfrm>
          <a:custGeom>
            <a:avLst/>
            <a:gdLst/>
            <a:ahLst/>
            <a:cxnLst/>
            <a:rect l="l" t="t" r="r" b="b"/>
            <a:pathLst>
              <a:path w="14662911" h="14662911">
                <a:moveTo>
                  <a:pt x="0" y="0"/>
                </a:moveTo>
                <a:lnTo>
                  <a:pt x="14662910" y="0"/>
                </a:lnTo>
                <a:lnTo>
                  <a:pt x="14662910" y="14662911"/>
                </a:lnTo>
                <a:lnTo>
                  <a:pt x="0" y="14662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3232825">
            <a:off x="-1694841" y="2630301"/>
            <a:ext cx="5447081" cy="544708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299786">
                      <a:alpha val="100000"/>
                    </a:srgbClr>
                  </a:gs>
                  <a:gs pos="100000">
                    <a:srgbClr val="395A3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3232825">
            <a:off x="4999129" y="6008041"/>
            <a:ext cx="1369959" cy="136995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299786">
                      <a:alpha val="100000"/>
                    </a:srgbClr>
                  </a:gs>
                  <a:gs pos="100000">
                    <a:srgbClr val="395A3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807348" y="3649521"/>
            <a:ext cx="14662911" cy="14662911"/>
          </a:xfrm>
          <a:custGeom>
            <a:avLst/>
            <a:gdLst/>
            <a:ahLst/>
            <a:cxnLst/>
            <a:rect l="l" t="t" r="r" b="b"/>
            <a:pathLst>
              <a:path w="14662911" h="14662911">
                <a:moveTo>
                  <a:pt x="0" y="0"/>
                </a:moveTo>
                <a:lnTo>
                  <a:pt x="14662911" y="0"/>
                </a:lnTo>
                <a:lnTo>
                  <a:pt x="14662911" y="14662910"/>
                </a:lnTo>
                <a:lnTo>
                  <a:pt x="0" y="14662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 rot="3232825">
            <a:off x="13187790" y="7350277"/>
            <a:ext cx="8991874" cy="899187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299786">
                      <a:alpha val="100000"/>
                    </a:srgbClr>
                  </a:gs>
                  <a:gs pos="100000">
                    <a:srgbClr val="395A3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3232825">
            <a:off x="10013039" y="9383175"/>
            <a:ext cx="2054878" cy="205487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299786">
                      <a:alpha val="100000"/>
                    </a:srgbClr>
                  </a:gs>
                  <a:gs pos="100000">
                    <a:srgbClr val="395A3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3232825">
            <a:off x="3948305" y="2115269"/>
            <a:ext cx="1280004" cy="128000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9786">
                    <a:alpha val="100000"/>
                  </a:srgbClr>
                </a:gs>
                <a:gs pos="100000">
                  <a:srgbClr val="395A3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3232825">
            <a:off x="16668462" y="6284107"/>
            <a:ext cx="548417" cy="54841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9786">
                    <a:alpha val="100000"/>
                  </a:srgbClr>
                </a:gs>
                <a:gs pos="100000">
                  <a:srgbClr val="395A3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297430">
            <a:off x="-2460698" y="5290491"/>
            <a:ext cx="9738518" cy="7737695"/>
          </a:xfrm>
          <a:custGeom>
            <a:avLst/>
            <a:gdLst/>
            <a:ahLst/>
            <a:cxnLst/>
            <a:rect l="l" t="t" r="r" b="b"/>
            <a:pathLst>
              <a:path w="9738518" h="7737695">
                <a:moveTo>
                  <a:pt x="0" y="0"/>
                </a:moveTo>
                <a:lnTo>
                  <a:pt x="9738518" y="0"/>
                </a:lnTo>
                <a:lnTo>
                  <a:pt x="9738518" y="7737695"/>
                </a:lnTo>
                <a:lnTo>
                  <a:pt x="0" y="77376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TextBox 25"/>
          <p:cNvSpPr txBox="1"/>
          <p:nvPr/>
        </p:nvSpPr>
        <p:spPr>
          <a:xfrm>
            <a:off x="12074241" y="771975"/>
            <a:ext cx="5185059" cy="7763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220"/>
              </a:lnSpc>
            </a:pPr>
            <a:endParaRPr/>
          </a:p>
        </p:txBody>
      </p:sp>
      <p:sp>
        <p:nvSpPr>
          <p:cNvPr id="28" name="TextBox 28"/>
          <p:cNvSpPr txBox="1"/>
          <p:nvPr/>
        </p:nvSpPr>
        <p:spPr>
          <a:xfrm>
            <a:off x="6880337" y="7143733"/>
            <a:ext cx="4351649" cy="7763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220"/>
              </a:lnSpc>
            </a:pPr>
            <a:endParaRPr/>
          </a:p>
        </p:txBody>
      </p:sp>
      <p:sp>
        <p:nvSpPr>
          <p:cNvPr id="30" name="Freeform 30"/>
          <p:cNvSpPr/>
          <p:nvPr/>
        </p:nvSpPr>
        <p:spPr>
          <a:xfrm>
            <a:off x="10074811" y="5474605"/>
            <a:ext cx="522640" cy="522640"/>
          </a:xfrm>
          <a:custGeom>
            <a:avLst/>
            <a:gdLst/>
            <a:ahLst/>
            <a:cxnLst/>
            <a:rect l="l" t="t" r="r" b="b"/>
            <a:pathLst>
              <a:path w="522640" h="522640">
                <a:moveTo>
                  <a:pt x="0" y="0"/>
                </a:moveTo>
                <a:lnTo>
                  <a:pt x="522640" y="0"/>
                </a:lnTo>
                <a:lnTo>
                  <a:pt x="522640" y="522640"/>
                </a:lnTo>
                <a:lnTo>
                  <a:pt x="0" y="5226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1" name="TextBox 31"/>
          <p:cNvSpPr txBox="1"/>
          <p:nvPr/>
        </p:nvSpPr>
        <p:spPr>
          <a:xfrm>
            <a:off x="1028700" y="1019175"/>
            <a:ext cx="1830180" cy="28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FinVerse.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641204" y="95042"/>
            <a:ext cx="10170450" cy="1273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854"/>
              </a:lnSpc>
            </a:pPr>
            <a:r>
              <a:rPr lang="en-US" sz="3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Title</a:t>
            </a:r>
            <a:r>
              <a:rPr lang="en-US" sz="3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Banking Operations &amp; Risk Analytics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624660" y="4702589"/>
            <a:ext cx="7835066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Track, save, and grow.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2E69E8-B319-027D-1AF0-95FC4E274393}"/>
              </a:ext>
            </a:extLst>
          </p:cNvPr>
          <p:cNvSpPr txBox="1"/>
          <p:nvPr/>
        </p:nvSpPr>
        <p:spPr>
          <a:xfrm>
            <a:off x="6474718" y="852627"/>
            <a:ext cx="15013682" cy="28634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1854"/>
              </a:lnSpc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Subtitle: 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End-to-End Data Engineering and Business Intelligence</a:t>
            </a:r>
          </a:p>
          <a:p>
            <a:pPr>
              <a:lnSpc>
                <a:spcPts val="11854"/>
              </a:lnSpc>
            </a:pP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13C279-2562-CAB3-9056-C0EA22EAD815}"/>
              </a:ext>
            </a:extLst>
          </p:cNvPr>
          <p:cNvSpPr txBox="1"/>
          <p:nvPr/>
        </p:nvSpPr>
        <p:spPr>
          <a:xfrm>
            <a:off x="8761751" y="394241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0C5CE6D-8876-D9DC-68F1-9851FDCB2831}"/>
              </a:ext>
            </a:extLst>
          </p:cNvPr>
          <p:cNvSpPr txBox="1"/>
          <p:nvPr/>
        </p:nvSpPr>
        <p:spPr>
          <a:xfrm>
            <a:off x="6540427" y="1703275"/>
            <a:ext cx="11625935" cy="1337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854"/>
              </a:lnSpc>
            </a:pPr>
            <a:r>
              <a:rPr lang="en-US" sz="28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Your Name: 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Arpita parmar m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81CD0E-CE46-1100-77E3-112286F51612}"/>
              </a:ext>
            </a:extLst>
          </p:cNvPr>
          <p:cNvSpPr txBox="1"/>
          <p:nvPr/>
        </p:nvSpPr>
        <p:spPr>
          <a:xfrm>
            <a:off x="6540427" y="2456881"/>
            <a:ext cx="12683805" cy="132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855"/>
              </a:lnSpc>
            </a:pPr>
            <a:r>
              <a:rPr lang="en-US" sz="240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Tools Used: </a:t>
            </a:r>
            <a:r>
              <a:rPr lang="en-US" sz="2400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Python (Pandas/NumPy), PostgreSQL/SQL, Data Visualization.</a:t>
            </a:r>
          </a:p>
        </p:txBody>
      </p:sp>
      <p:grpSp>
        <p:nvGrpSpPr>
          <p:cNvPr id="50" name="Group 26">
            <a:extLst>
              <a:ext uri="{FF2B5EF4-FFF2-40B4-BE49-F238E27FC236}">
                <a16:creationId xmlns:a16="http://schemas.microsoft.com/office/drawing/2014/main" id="{1CEABE88-CDE7-272D-AEF9-A9B8EA5918C7}"/>
              </a:ext>
            </a:extLst>
          </p:cNvPr>
          <p:cNvGrpSpPr/>
          <p:nvPr/>
        </p:nvGrpSpPr>
        <p:grpSpPr>
          <a:xfrm>
            <a:off x="6569759" y="5364384"/>
            <a:ext cx="4351649" cy="740205"/>
            <a:chOff x="0" y="0"/>
            <a:chExt cx="1146113" cy="194951"/>
          </a:xfrm>
        </p:grpSpPr>
        <p:sp>
          <p:nvSpPr>
            <p:cNvPr id="51" name="Freeform 27">
              <a:extLst>
                <a:ext uri="{FF2B5EF4-FFF2-40B4-BE49-F238E27FC236}">
                  <a16:creationId xmlns:a16="http://schemas.microsoft.com/office/drawing/2014/main" id="{66292506-D98E-5D03-7858-077CCDC481D8}"/>
                </a:ext>
              </a:extLst>
            </p:cNvPr>
            <p:cNvSpPr/>
            <p:nvPr/>
          </p:nvSpPr>
          <p:spPr>
            <a:xfrm>
              <a:off x="0" y="0"/>
              <a:ext cx="1146113" cy="194951"/>
            </a:xfrm>
            <a:custGeom>
              <a:avLst/>
              <a:gdLst/>
              <a:ahLst/>
              <a:cxnLst/>
              <a:rect l="l" t="t" r="r" b="b"/>
              <a:pathLst>
                <a:path w="1146113" h="194951">
                  <a:moveTo>
                    <a:pt x="97476" y="0"/>
                  </a:moveTo>
                  <a:lnTo>
                    <a:pt x="1048638" y="0"/>
                  </a:lnTo>
                  <a:cubicBezTo>
                    <a:pt x="1074490" y="0"/>
                    <a:pt x="1099283" y="10270"/>
                    <a:pt x="1117563" y="28550"/>
                  </a:cubicBezTo>
                  <a:cubicBezTo>
                    <a:pt x="1135844" y="46830"/>
                    <a:pt x="1146113" y="71623"/>
                    <a:pt x="1146113" y="97476"/>
                  </a:cubicBezTo>
                  <a:lnTo>
                    <a:pt x="1146113" y="97476"/>
                  </a:lnTo>
                  <a:cubicBezTo>
                    <a:pt x="1146113" y="151310"/>
                    <a:pt x="1102472" y="194951"/>
                    <a:pt x="1048638" y="194951"/>
                  </a:cubicBezTo>
                  <a:lnTo>
                    <a:pt x="97476" y="194951"/>
                  </a:lnTo>
                  <a:cubicBezTo>
                    <a:pt x="43641" y="194951"/>
                    <a:pt x="0" y="151310"/>
                    <a:pt x="0" y="97476"/>
                  </a:cubicBezTo>
                  <a:lnTo>
                    <a:pt x="0" y="97476"/>
                  </a:lnTo>
                  <a:cubicBezTo>
                    <a:pt x="0" y="43641"/>
                    <a:pt x="43641" y="0"/>
                    <a:pt x="97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9273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TextBox 28">
              <a:extLst>
                <a:ext uri="{FF2B5EF4-FFF2-40B4-BE49-F238E27FC236}">
                  <a16:creationId xmlns:a16="http://schemas.microsoft.com/office/drawing/2014/main" id="{BA613189-1CF7-0F04-A9F5-FA58E2DE20E3}"/>
                </a:ext>
              </a:extLst>
            </p:cNvPr>
            <p:cNvSpPr txBox="1"/>
            <p:nvPr/>
          </p:nvSpPr>
          <p:spPr>
            <a:xfrm>
              <a:off x="0" y="-9525"/>
              <a:ext cx="1146113" cy="204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612C9CE-1414-A563-CAC0-9E05BF2F533B}"/>
              </a:ext>
            </a:extLst>
          </p:cNvPr>
          <p:cNvSpPr txBox="1"/>
          <p:nvPr/>
        </p:nvSpPr>
        <p:spPr>
          <a:xfrm>
            <a:off x="6736245" y="5509493"/>
            <a:ext cx="17251680" cy="426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1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Start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71332">
                <a:alpha val="100000"/>
              </a:srgbClr>
            </a:gs>
            <a:gs pos="100000">
              <a:srgbClr val="083F42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07203" y="4319982"/>
            <a:ext cx="14662911" cy="14662911"/>
          </a:xfrm>
          <a:custGeom>
            <a:avLst/>
            <a:gdLst/>
            <a:ahLst/>
            <a:cxnLst/>
            <a:rect l="l" t="t" r="r" b="b"/>
            <a:pathLst>
              <a:path w="14662911" h="14662911">
                <a:moveTo>
                  <a:pt x="0" y="0"/>
                </a:moveTo>
                <a:lnTo>
                  <a:pt x="14662911" y="0"/>
                </a:lnTo>
                <a:lnTo>
                  <a:pt x="14662911" y="14662911"/>
                </a:lnTo>
                <a:lnTo>
                  <a:pt x="0" y="14662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6255013" y="723900"/>
            <a:ext cx="14662911" cy="14662911"/>
          </a:xfrm>
          <a:custGeom>
            <a:avLst/>
            <a:gdLst/>
            <a:ahLst/>
            <a:cxnLst/>
            <a:rect l="l" t="t" r="r" b="b"/>
            <a:pathLst>
              <a:path w="14662911" h="14662911">
                <a:moveTo>
                  <a:pt x="0" y="0"/>
                </a:moveTo>
                <a:lnTo>
                  <a:pt x="14662911" y="0"/>
                </a:lnTo>
                <a:lnTo>
                  <a:pt x="14662911" y="14662911"/>
                </a:lnTo>
                <a:lnTo>
                  <a:pt x="0" y="14662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 rot="3232825">
            <a:off x="10450728" y="-4219618"/>
            <a:ext cx="8991874" cy="899187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299786">
                      <a:alpha val="100000"/>
                    </a:srgbClr>
                  </a:gs>
                  <a:gs pos="100000">
                    <a:srgbClr val="395A3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3232825">
            <a:off x="-519249" y="9259561"/>
            <a:ext cx="2054878" cy="205487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299786">
                      <a:alpha val="100000"/>
                    </a:srgbClr>
                  </a:gs>
                  <a:gs pos="100000">
                    <a:srgbClr val="395A3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3232825">
            <a:off x="10272923" y="1908723"/>
            <a:ext cx="1566670" cy="156667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299786">
                      <a:alpha val="100000"/>
                    </a:srgbClr>
                  </a:gs>
                  <a:gs pos="100000">
                    <a:srgbClr val="395A3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3232825">
            <a:off x="3948305" y="2115269"/>
            <a:ext cx="1280004" cy="128000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9786">
                    <a:alpha val="100000"/>
                  </a:srgbClr>
                </a:gs>
                <a:gs pos="100000">
                  <a:srgbClr val="395A3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3232825">
            <a:off x="16285321" y="3003893"/>
            <a:ext cx="548417" cy="54841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9786">
                    <a:alpha val="100000"/>
                  </a:srgbClr>
                </a:gs>
                <a:gs pos="100000">
                  <a:srgbClr val="395A3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30908" y="8307238"/>
            <a:ext cx="4351649" cy="740205"/>
            <a:chOff x="0" y="0"/>
            <a:chExt cx="1146113" cy="19495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46113" cy="194951"/>
            </a:xfrm>
            <a:custGeom>
              <a:avLst/>
              <a:gdLst/>
              <a:ahLst/>
              <a:cxnLst/>
              <a:rect l="l" t="t" r="r" b="b"/>
              <a:pathLst>
                <a:path w="1146113" h="194951">
                  <a:moveTo>
                    <a:pt x="97476" y="0"/>
                  </a:moveTo>
                  <a:lnTo>
                    <a:pt x="1048638" y="0"/>
                  </a:lnTo>
                  <a:cubicBezTo>
                    <a:pt x="1074490" y="0"/>
                    <a:pt x="1099283" y="10270"/>
                    <a:pt x="1117563" y="28550"/>
                  </a:cubicBezTo>
                  <a:cubicBezTo>
                    <a:pt x="1135844" y="46830"/>
                    <a:pt x="1146113" y="71623"/>
                    <a:pt x="1146113" y="97476"/>
                  </a:cubicBezTo>
                  <a:lnTo>
                    <a:pt x="1146113" y="97476"/>
                  </a:lnTo>
                  <a:cubicBezTo>
                    <a:pt x="1146113" y="151310"/>
                    <a:pt x="1102472" y="194951"/>
                    <a:pt x="1048638" y="194951"/>
                  </a:cubicBezTo>
                  <a:lnTo>
                    <a:pt x="97476" y="194951"/>
                  </a:lnTo>
                  <a:cubicBezTo>
                    <a:pt x="43641" y="194951"/>
                    <a:pt x="0" y="151310"/>
                    <a:pt x="0" y="97476"/>
                  </a:cubicBezTo>
                  <a:lnTo>
                    <a:pt x="0" y="97476"/>
                  </a:lnTo>
                  <a:cubicBezTo>
                    <a:pt x="0" y="43641"/>
                    <a:pt x="43641" y="0"/>
                    <a:pt x="97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9273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1146113" cy="204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4840280" y="8416020"/>
            <a:ext cx="522640" cy="522640"/>
          </a:xfrm>
          <a:custGeom>
            <a:avLst/>
            <a:gdLst/>
            <a:ahLst/>
            <a:cxnLst/>
            <a:rect l="l" t="t" r="r" b="b"/>
            <a:pathLst>
              <a:path w="522640" h="522640">
                <a:moveTo>
                  <a:pt x="0" y="0"/>
                </a:moveTo>
                <a:lnTo>
                  <a:pt x="522640" y="0"/>
                </a:lnTo>
                <a:lnTo>
                  <a:pt x="522640" y="522640"/>
                </a:lnTo>
                <a:lnTo>
                  <a:pt x="0" y="522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TextBox 27"/>
          <p:cNvSpPr txBox="1"/>
          <p:nvPr/>
        </p:nvSpPr>
        <p:spPr>
          <a:xfrm>
            <a:off x="1028700" y="1019175"/>
            <a:ext cx="1830180" cy="28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FinVerse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4825945"/>
            <a:ext cx="10427596" cy="1528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54"/>
              </a:lnSpc>
            </a:pPr>
            <a:r>
              <a:rPr lang="en-US" sz="1068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Get in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32307" y="8491603"/>
            <a:ext cx="326034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 Presentation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8700" y="6381131"/>
            <a:ext cx="13917965" cy="1528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55"/>
              </a:lnSpc>
            </a:pPr>
            <a:r>
              <a:rPr lang="en-US" sz="1068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Touch with us</a:t>
            </a:r>
          </a:p>
        </p:txBody>
      </p:sp>
      <p:sp>
        <p:nvSpPr>
          <p:cNvPr id="32" name="Freeform 32"/>
          <p:cNvSpPr/>
          <p:nvPr/>
        </p:nvSpPr>
        <p:spPr>
          <a:xfrm>
            <a:off x="6020310" y="8603125"/>
            <a:ext cx="208716" cy="208716"/>
          </a:xfrm>
          <a:custGeom>
            <a:avLst/>
            <a:gdLst/>
            <a:ahLst/>
            <a:cxnLst/>
            <a:rect l="l" t="t" r="r" b="b"/>
            <a:pathLst>
              <a:path w="208716" h="208716">
                <a:moveTo>
                  <a:pt x="0" y="0"/>
                </a:moveTo>
                <a:lnTo>
                  <a:pt x="208716" y="0"/>
                </a:lnTo>
                <a:lnTo>
                  <a:pt x="208716" y="208716"/>
                </a:lnTo>
                <a:lnTo>
                  <a:pt x="0" y="2087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3" name="Freeform 33"/>
          <p:cNvSpPr/>
          <p:nvPr/>
        </p:nvSpPr>
        <p:spPr>
          <a:xfrm>
            <a:off x="9019282" y="8632135"/>
            <a:ext cx="199191" cy="146315"/>
          </a:xfrm>
          <a:custGeom>
            <a:avLst/>
            <a:gdLst/>
            <a:ahLst/>
            <a:cxnLst/>
            <a:rect l="l" t="t" r="r" b="b"/>
            <a:pathLst>
              <a:path w="199191" h="146315">
                <a:moveTo>
                  <a:pt x="0" y="0"/>
                </a:moveTo>
                <a:lnTo>
                  <a:pt x="199191" y="0"/>
                </a:lnTo>
                <a:lnTo>
                  <a:pt x="199191" y="146315"/>
                </a:lnTo>
                <a:lnTo>
                  <a:pt x="0" y="1463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4" name="TextBox 34"/>
          <p:cNvSpPr txBox="1"/>
          <p:nvPr/>
        </p:nvSpPr>
        <p:spPr>
          <a:xfrm>
            <a:off x="9396310" y="8559543"/>
            <a:ext cx="3319896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82"/>
              </a:lnSpc>
            </a:pPr>
            <a:r>
              <a:rPr lang="en-US" sz="2002" dirty="0">
                <a:solidFill>
                  <a:schemeClr val="bg1">
                    <a:lumMod val="95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arpitaparmar548@gmail.com</a:t>
            </a:r>
            <a:endParaRPr lang="en-US" sz="2002" dirty="0">
              <a:solidFill>
                <a:schemeClr val="bg1">
                  <a:lumMod val="95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6402100" y="8571220"/>
            <a:ext cx="2169507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2"/>
              </a:lnSpc>
            </a:pPr>
            <a:r>
              <a:rPr lang="en-US" sz="2002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+91 9033344102</a:t>
            </a:r>
          </a:p>
        </p:txBody>
      </p:sp>
      <p:sp>
        <p:nvSpPr>
          <p:cNvPr id="36" name="Freeform 36"/>
          <p:cNvSpPr/>
          <p:nvPr/>
        </p:nvSpPr>
        <p:spPr>
          <a:xfrm>
            <a:off x="13336021" y="8602200"/>
            <a:ext cx="199191" cy="197018"/>
          </a:xfrm>
          <a:custGeom>
            <a:avLst/>
            <a:gdLst/>
            <a:ahLst/>
            <a:cxnLst/>
            <a:rect l="l" t="t" r="r" b="b"/>
            <a:pathLst>
              <a:path w="199191" h="197018">
                <a:moveTo>
                  <a:pt x="0" y="0"/>
                </a:moveTo>
                <a:lnTo>
                  <a:pt x="199191" y="0"/>
                </a:lnTo>
                <a:lnTo>
                  <a:pt x="199191" y="197018"/>
                </a:lnTo>
                <a:lnTo>
                  <a:pt x="0" y="1970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7" name="TextBox 37"/>
          <p:cNvSpPr txBox="1"/>
          <p:nvPr/>
        </p:nvSpPr>
        <p:spPr>
          <a:xfrm>
            <a:off x="13692860" y="8559543"/>
            <a:ext cx="4290339" cy="879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590"/>
              </a:lnSpc>
              <a:spcBef>
                <a:spcPct val="0"/>
              </a:spcBef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Poppins"/>
                <a:ea typeface="Poppins"/>
                <a:cs typeface="Poppins"/>
                <a:sym typeface="Poppin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https://www.linkedin.com/in/arpita-parmar-b70476348/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71332">
                <a:alpha val="100000"/>
              </a:srgbClr>
            </a:gs>
            <a:gs pos="100000">
              <a:srgbClr val="083F42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7987948" y="195060"/>
            <a:ext cx="3169100" cy="81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3"/>
              </a:lnSpc>
            </a:pPr>
            <a:r>
              <a:rPr lang="en-US" sz="53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765872" y="5861061"/>
            <a:ext cx="2807081" cy="740205"/>
            <a:chOff x="0" y="0"/>
            <a:chExt cx="1110105" cy="1949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10105" cy="194951"/>
            </a:xfrm>
            <a:custGeom>
              <a:avLst/>
              <a:gdLst/>
              <a:ahLst/>
              <a:cxnLst/>
              <a:rect l="l" t="t" r="r" b="b"/>
              <a:pathLst>
                <a:path w="1110105" h="194951">
                  <a:moveTo>
                    <a:pt x="97476" y="0"/>
                  </a:moveTo>
                  <a:lnTo>
                    <a:pt x="1012629" y="0"/>
                  </a:lnTo>
                  <a:cubicBezTo>
                    <a:pt x="1066464" y="0"/>
                    <a:pt x="1110105" y="43641"/>
                    <a:pt x="1110105" y="97476"/>
                  </a:cubicBezTo>
                  <a:lnTo>
                    <a:pt x="1110105" y="97476"/>
                  </a:lnTo>
                  <a:cubicBezTo>
                    <a:pt x="1110105" y="151310"/>
                    <a:pt x="1066464" y="194951"/>
                    <a:pt x="1012629" y="194951"/>
                  </a:cubicBezTo>
                  <a:lnTo>
                    <a:pt x="97476" y="194951"/>
                  </a:lnTo>
                  <a:cubicBezTo>
                    <a:pt x="43641" y="194951"/>
                    <a:pt x="0" y="151310"/>
                    <a:pt x="0" y="97476"/>
                  </a:cubicBezTo>
                  <a:lnTo>
                    <a:pt x="0" y="97476"/>
                  </a:lnTo>
                  <a:cubicBezTo>
                    <a:pt x="0" y="43641"/>
                    <a:pt x="43641" y="0"/>
                    <a:pt x="97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9273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110105" cy="204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736044" y="3397306"/>
            <a:ext cx="2894541" cy="798024"/>
            <a:chOff x="-65695" y="-15228"/>
            <a:chExt cx="770707" cy="210179"/>
          </a:xfrm>
        </p:grpSpPr>
        <p:sp>
          <p:nvSpPr>
            <p:cNvPr id="13" name="Freeform 13"/>
            <p:cNvSpPr/>
            <p:nvPr/>
          </p:nvSpPr>
          <p:spPr>
            <a:xfrm>
              <a:off x="-65695" y="-15228"/>
              <a:ext cx="742558" cy="206639"/>
            </a:xfrm>
            <a:custGeom>
              <a:avLst/>
              <a:gdLst/>
              <a:ahLst/>
              <a:cxnLst/>
              <a:rect l="l" t="t" r="r" b="b"/>
              <a:pathLst>
                <a:path w="705012" h="194951">
                  <a:moveTo>
                    <a:pt x="97476" y="0"/>
                  </a:moveTo>
                  <a:lnTo>
                    <a:pt x="607537" y="0"/>
                  </a:lnTo>
                  <a:cubicBezTo>
                    <a:pt x="661371" y="0"/>
                    <a:pt x="705012" y="43641"/>
                    <a:pt x="705012" y="97476"/>
                  </a:cubicBezTo>
                  <a:lnTo>
                    <a:pt x="705012" y="97476"/>
                  </a:lnTo>
                  <a:cubicBezTo>
                    <a:pt x="705012" y="151310"/>
                    <a:pt x="661371" y="194951"/>
                    <a:pt x="607537" y="194951"/>
                  </a:cubicBezTo>
                  <a:lnTo>
                    <a:pt x="97476" y="194951"/>
                  </a:lnTo>
                  <a:cubicBezTo>
                    <a:pt x="43641" y="194951"/>
                    <a:pt x="0" y="151310"/>
                    <a:pt x="0" y="97476"/>
                  </a:cubicBezTo>
                  <a:lnTo>
                    <a:pt x="0" y="97476"/>
                  </a:lnTo>
                  <a:cubicBezTo>
                    <a:pt x="0" y="43641"/>
                    <a:pt x="43641" y="0"/>
                    <a:pt x="97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9273"/>
              </a:soli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705012" cy="204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5638800" y="5106419"/>
            <a:ext cx="9195433" cy="1516575"/>
            <a:chOff x="0" y="-9525"/>
            <a:chExt cx="2421843" cy="399427"/>
          </a:xfrm>
        </p:grpSpPr>
        <p:sp>
          <p:nvSpPr>
            <p:cNvPr id="16" name="Freeform 16"/>
            <p:cNvSpPr/>
            <p:nvPr/>
          </p:nvSpPr>
          <p:spPr>
            <a:xfrm>
              <a:off x="1635310" y="194951"/>
              <a:ext cx="786533" cy="194951"/>
            </a:xfrm>
            <a:custGeom>
              <a:avLst/>
              <a:gdLst/>
              <a:ahLst/>
              <a:cxnLst/>
              <a:rect l="l" t="t" r="r" b="b"/>
              <a:pathLst>
                <a:path w="1074097" h="194951">
                  <a:moveTo>
                    <a:pt x="97476" y="0"/>
                  </a:moveTo>
                  <a:lnTo>
                    <a:pt x="976621" y="0"/>
                  </a:lnTo>
                  <a:cubicBezTo>
                    <a:pt x="1030456" y="0"/>
                    <a:pt x="1074097" y="43641"/>
                    <a:pt x="1074097" y="97476"/>
                  </a:cubicBezTo>
                  <a:lnTo>
                    <a:pt x="1074097" y="97476"/>
                  </a:lnTo>
                  <a:cubicBezTo>
                    <a:pt x="1074097" y="123328"/>
                    <a:pt x="1063827" y="148121"/>
                    <a:pt x="1045547" y="166401"/>
                  </a:cubicBezTo>
                  <a:cubicBezTo>
                    <a:pt x="1027267" y="184681"/>
                    <a:pt x="1002473" y="194951"/>
                    <a:pt x="976621" y="194951"/>
                  </a:cubicBezTo>
                  <a:lnTo>
                    <a:pt x="97476" y="194951"/>
                  </a:lnTo>
                  <a:cubicBezTo>
                    <a:pt x="43641" y="194951"/>
                    <a:pt x="0" y="151310"/>
                    <a:pt x="0" y="97476"/>
                  </a:cubicBezTo>
                  <a:lnTo>
                    <a:pt x="0" y="97476"/>
                  </a:lnTo>
                  <a:cubicBezTo>
                    <a:pt x="0" y="43641"/>
                    <a:pt x="43641" y="0"/>
                    <a:pt x="97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9273"/>
              </a:soli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1074097" cy="204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16326" y="3437244"/>
            <a:ext cx="11681413" cy="1135444"/>
            <a:chOff x="-1560967" y="-104096"/>
            <a:chExt cx="3076585" cy="299047"/>
          </a:xfrm>
        </p:grpSpPr>
        <p:sp>
          <p:nvSpPr>
            <p:cNvPr id="19" name="Freeform 19"/>
            <p:cNvSpPr/>
            <p:nvPr/>
          </p:nvSpPr>
          <p:spPr>
            <a:xfrm>
              <a:off x="-1560967" y="-104096"/>
              <a:ext cx="742558" cy="189141"/>
            </a:xfrm>
            <a:custGeom>
              <a:avLst/>
              <a:gdLst/>
              <a:ahLst/>
              <a:cxnLst/>
              <a:rect l="l" t="t" r="r" b="b"/>
              <a:pathLst>
                <a:path w="1515618" h="194951">
                  <a:moveTo>
                    <a:pt x="97476" y="0"/>
                  </a:moveTo>
                  <a:lnTo>
                    <a:pt x="1418143" y="0"/>
                  </a:lnTo>
                  <a:cubicBezTo>
                    <a:pt x="1471977" y="0"/>
                    <a:pt x="1515618" y="43641"/>
                    <a:pt x="1515618" y="97476"/>
                  </a:cubicBezTo>
                  <a:lnTo>
                    <a:pt x="1515618" y="97476"/>
                  </a:lnTo>
                  <a:cubicBezTo>
                    <a:pt x="1515618" y="151310"/>
                    <a:pt x="1471977" y="194951"/>
                    <a:pt x="1418143" y="194951"/>
                  </a:cubicBezTo>
                  <a:lnTo>
                    <a:pt x="97476" y="194951"/>
                  </a:lnTo>
                  <a:cubicBezTo>
                    <a:pt x="43641" y="194951"/>
                    <a:pt x="0" y="151310"/>
                    <a:pt x="0" y="97476"/>
                  </a:cubicBezTo>
                  <a:lnTo>
                    <a:pt x="0" y="97476"/>
                  </a:lnTo>
                  <a:cubicBezTo>
                    <a:pt x="0" y="43641"/>
                    <a:pt x="43641" y="0"/>
                    <a:pt x="97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9273"/>
              </a:soli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1515618" cy="204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054461" y="2027503"/>
            <a:ext cx="7770193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60"/>
              </a:lnSpc>
            </a:pPr>
            <a:r>
              <a:rPr lang="en-US" sz="2400" b="1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Data Integrity: </a:t>
            </a:r>
          </a:p>
          <a:p>
            <a:pPr>
              <a:lnSpc>
                <a:spcPts val="2760"/>
              </a:lnSpc>
            </a:pP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Microsoft JhengHei Light" panose="020B0304030504040204" pitchFamily="34" charset="-120"/>
                <a:cs typeface="Poppins" panose="00000500000000000000" pitchFamily="2" charset="0"/>
                <a:sym typeface="Montserrat Light"/>
              </a:rPr>
              <a:t>Missing values in names, inconsistent date formats, and duplicate records.</a:t>
            </a:r>
          </a:p>
          <a:p>
            <a:pPr>
              <a:lnSpc>
                <a:spcPts val="2760"/>
              </a:lnSpc>
            </a:pPr>
            <a:endParaRPr lang="en-US" sz="2400" dirty="0">
              <a:solidFill>
                <a:srgbClr val="FFFFFF"/>
              </a:solidFill>
              <a:latin typeface="Poppins" panose="00000500000000000000" pitchFamily="2" charset="0"/>
              <a:ea typeface="Montserrat Light"/>
              <a:cs typeface="Poppins" panose="00000500000000000000" pitchFamily="2" charset="0"/>
              <a:sym typeface="Montserrat Light"/>
            </a:endParaRPr>
          </a:p>
          <a:p>
            <a:pPr>
              <a:lnSpc>
                <a:spcPts val="2760"/>
              </a:lnSpc>
            </a:pPr>
            <a:r>
              <a:rPr lang="en-US" sz="2400" b="1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Lack of Insight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:</a:t>
            </a:r>
          </a:p>
          <a:p>
            <a:pPr>
              <a:lnSpc>
                <a:spcPts val="2760"/>
              </a:lnSpc>
            </a:pP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Microsoft JhengHei Light" panose="020B0304030504040204" pitchFamily="34" charset="-120"/>
                <a:cs typeface="Poppins" panose="00000500000000000000" pitchFamily="2" charset="0"/>
                <a:sym typeface="Montserrat Light"/>
              </a:rPr>
              <a:t>Management cannot easily see which branches are high-performing or which customers are "high-risk."</a:t>
            </a:r>
          </a:p>
          <a:p>
            <a:pPr>
              <a:lnSpc>
                <a:spcPts val="2760"/>
              </a:lnSpc>
            </a:pPr>
            <a:endParaRPr lang="en-US" sz="2400" dirty="0">
              <a:solidFill>
                <a:srgbClr val="FFFFFF"/>
              </a:solidFill>
              <a:latin typeface="Poppins" panose="00000500000000000000" pitchFamily="2" charset="0"/>
              <a:ea typeface="Montserrat Light"/>
              <a:cs typeface="Poppins" panose="00000500000000000000" pitchFamily="2" charset="0"/>
              <a:sym typeface="Montserrat Light"/>
            </a:endParaRPr>
          </a:p>
          <a:p>
            <a:pPr>
              <a:lnSpc>
                <a:spcPts val="2760"/>
              </a:lnSpc>
            </a:pPr>
            <a:r>
              <a:rPr lang="en-US" sz="2400" b="1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Manual Processes:</a:t>
            </a:r>
          </a:p>
          <a:p>
            <a:pPr>
              <a:lnSpc>
                <a:spcPts val="2760"/>
              </a:lnSpc>
            </a:pP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Microsoft JhengHei Light" panose="020B0304030504040204" pitchFamily="34" charset="-120"/>
                <a:cs typeface="Poppins" panose="00000500000000000000" pitchFamily="2" charset="0"/>
                <a:sym typeface="Montserrat Light"/>
              </a:rPr>
              <a:t>Need for a structured pipeline to categorize loans and account balances automatically.</a:t>
            </a:r>
          </a:p>
        </p:txBody>
      </p:sp>
      <p:grpSp>
        <p:nvGrpSpPr>
          <p:cNvPr id="22" name="Group 22"/>
          <p:cNvGrpSpPr/>
          <p:nvPr/>
        </p:nvGrpSpPr>
        <p:grpSpPr>
          <a:xfrm rot="3232825">
            <a:off x="2929760" y="7652377"/>
            <a:ext cx="4753838" cy="475383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299786">
                      <a:alpha val="100000"/>
                    </a:srgbClr>
                  </a:gs>
                  <a:gs pos="100000">
                    <a:srgbClr val="395A3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3232825">
            <a:off x="-3998517" y="-4211478"/>
            <a:ext cx="6781729" cy="9149185"/>
            <a:chOff x="76200" y="-827706"/>
            <a:chExt cx="1159524" cy="1564306"/>
          </a:xfrm>
        </p:grpSpPr>
        <p:sp>
          <p:nvSpPr>
            <p:cNvPr id="26" name="Freeform 26"/>
            <p:cNvSpPr/>
            <p:nvPr/>
          </p:nvSpPr>
          <p:spPr>
            <a:xfrm>
              <a:off x="422924" y="-82770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299786">
                      <a:alpha val="100000"/>
                    </a:srgbClr>
                  </a:gs>
                  <a:gs pos="100000">
                    <a:srgbClr val="395A3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28" name="AutoShape 28"/>
          <p:cNvSpPr/>
          <p:nvPr/>
        </p:nvSpPr>
        <p:spPr>
          <a:xfrm flipH="1">
            <a:off x="609600" y="2575115"/>
            <a:ext cx="0" cy="718145"/>
          </a:xfrm>
          <a:prstGeom prst="line">
            <a:avLst/>
          </a:prstGeom>
          <a:ln w="19050" cap="flat">
            <a:gradFill>
              <a:gsLst>
                <a:gs pos="0">
                  <a:srgbClr val="299786">
                    <a:alpha val="100000"/>
                  </a:srgbClr>
                </a:gs>
                <a:gs pos="100000">
                  <a:srgbClr val="395A3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grpSp>
        <p:nvGrpSpPr>
          <p:cNvPr id="29" name="Group 29"/>
          <p:cNvGrpSpPr/>
          <p:nvPr/>
        </p:nvGrpSpPr>
        <p:grpSpPr>
          <a:xfrm rot="3232825">
            <a:off x="5813525" y="2917686"/>
            <a:ext cx="12564046" cy="5946078"/>
            <a:chOff x="76200" y="-1910767"/>
            <a:chExt cx="5593879" cy="2647367"/>
          </a:xfrm>
        </p:grpSpPr>
        <p:sp>
          <p:nvSpPr>
            <p:cNvPr id="30" name="Freeform 30"/>
            <p:cNvSpPr/>
            <p:nvPr/>
          </p:nvSpPr>
          <p:spPr>
            <a:xfrm>
              <a:off x="4857279" y="-1910767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9786">
                    <a:alpha val="100000"/>
                  </a:srgbClr>
                </a:gs>
                <a:gs pos="100000">
                  <a:srgbClr val="395A3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3214333" y="6067153"/>
            <a:ext cx="3647616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Branches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971560" y="3624693"/>
            <a:ext cx="2212069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Accounts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05461" y="6070350"/>
            <a:ext cx="3715975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Transactions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-633568" y="3624693"/>
            <a:ext cx="5288241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Customers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16659" y="2575115"/>
            <a:ext cx="6138745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74"/>
              </a:lnSpc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retail bank has fragmented data across five different areas: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987948" y="986262"/>
            <a:ext cx="4057772" cy="82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3"/>
              </a:lnSpc>
            </a:pPr>
            <a:r>
              <a:rPr lang="en-US" sz="5381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Statement</a:t>
            </a:r>
          </a:p>
        </p:txBody>
      </p:sp>
      <p:sp>
        <p:nvSpPr>
          <p:cNvPr id="41" name="TextBox 31">
            <a:extLst>
              <a:ext uri="{FF2B5EF4-FFF2-40B4-BE49-F238E27FC236}">
                <a16:creationId xmlns:a16="http://schemas.microsoft.com/office/drawing/2014/main" id="{D4ACEAF2-6CFF-ABAB-E1CC-9906BD1C2154}"/>
              </a:ext>
            </a:extLst>
          </p:cNvPr>
          <p:cNvSpPr txBox="1"/>
          <p:nvPr/>
        </p:nvSpPr>
        <p:spPr>
          <a:xfrm>
            <a:off x="1302477" y="1053878"/>
            <a:ext cx="1830180" cy="28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2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FinVerse.</a:t>
            </a:r>
          </a:p>
        </p:txBody>
      </p:sp>
      <p:grpSp>
        <p:nvGrpSpPr>
          <p:cNvPr id="42" name="Group 12">
            <a:extLst>
              <a:ext uri="{FF2B5EF4-FFF2-40B4-BE49-F238E27FC236}">
                <a16:creationId xmlns:a16="http://schemas.microsoft.com/office/drawing/2014/main" id="{50A3E92B-3239-0A9D-0FC5-E27E9BB75C74}"/>
              </a:ext>
            </a:extLst>
          </p:cNvPr>
          <p:cNvGrpSpPr/>
          <p:nvPr/>
        </p:nvGrpSpPr>
        <p:grpSpPr>
          <a:xfrm>
            <a:off x="2204175" y="4645074"/>
            <a:ext cx="2926280" cy="776370"/>
            <a:chOff x="-65695" y="-9525"/>
            <a:chExt cx="770707" cy="204476"/>
          </a:xfrm>
        </p:grpSpPr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90720994-D954-7BB2-881A-8E015BF6E2B4}"/>
                </a:ext>
              </a:extLst>
            </p:cNvPr>
            <p:cNvSpPr/>
            <p:nvPr/>
          </p:nvSpPr>
          <p:spPr>
            <a:xfrm>
              <a:off x="-65695" y="-3541"/>
              <a:ext cx="705012" cy="194951"/>
            </a:xfrm>
            <a:custGeom>
              <a:avLst/>
              <a:gdLst/>
              <a:ahLst/>
              <a:cxnLst/>
              <a:rect l="l" t="t" r="r" b="b"/>
              <a:pathLst>
                <a:path w="705012" h="194951">
                  <a:moveTo>
                    <a:pt x="97476" y="0"/>
                  </a:moveTo>
                  <a:lnTo>
                    <a:pt x="607537" y="0"/>
                  </a:lnTo>
                  <a:cubicBezTo>
                    <a:pt x="661371" y="0"/>
                    <a:pt x="705012" y="43641"/>
                    <a:pt x="705012" y="97476"/>
                  </a:cubicBezTo>
                  <a:lnTo>
                    <a:pt x="705012" y="97476"/>
                  </a:lnTo>
                  <a:cubicBezTo>
                    <a:pt x="705012" y="151310"/>
                    <a:pt x="661371" y="194951"/>
                    <a:pt x="607537" y="194951"/>
                  </a:cubicBezTo>
                  <a:lnTo>
                    <a:pt x="97476" y="194951"/>
                  </a:lnTo>
                  <a:cubicBezTo>
                    <a:pt x="43641" y="194951"/>
                    <a:pt x="0" y="151310"/>
                    <a:pt x="0" y="97476"/>
                  </a:cubicBezTo>
                  <a:lnTo>
                    <a:pt x="0" y="97476"/>
                  </a:lnTo>
                  <a:cubicBezTo>
                    <a:pt x="0" y="43641"/>
                    <a:pt x="43641" y="0"/>
                    <a:pt x="974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9273"/>
              </a:soli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4" name="TextBox 14">
              <a:extLst>
                <a:ext uri="{FF2B5EF4-FFF2-40B4-BE49-F238E27FC236}">
                  <a16:creationId xmlns:a16="http://schemas.microsoft.com/office/drawing/2014/main" id="{45532A49-116F-F4BA-EB1D-70BA0D353DA8}"/>
                </a:ext>
              </a:extLst>
            </p:cNvPr>
            <p:cNvSpPr txBox="1"/>
            <p:nvPr/>
          </p:nvSpPr>
          <p:spPr>
            <a:xfrm>
              <a:off x="0" y="-9525"/>
              <a:ext cx="705012" cy="204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0E16446-DBF2-2B85-CD9E-133D90BD931E}"/>
              </a:ext>
            </a:extLst>
          </p:cNvPr>
          <p:cNvSpPr txBox="1"/>
          <p:nvPr/>
        </p:nvSpPr>
        <p:spPr>
          <a:xfrm>
            <a:off x="-2607117" y="4873608"/>
            <a:ext cx="12299428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Loans</a:t>
            </a:r>
          </a:p>
        </p:txBody>
      </p:sp>
      <p:grpSp>
        <p:nvGrpSpPr>
          <p:cNvPr id="47" name="Group 32">
            <a:extLst>
              <a:ext uri="{FF2B5EF4-FFF2-40B4-BE49-F238E27FC236}">
                <a16:creationId xmlns:a16="http://schemas.microsoft.com/office/drawing/2014/main" id="{6E303B43-D10A-A952-1038-A61983A19B91}"/>
              </a:ext>
            </a:extLst>
          </p:cNvPr>
          <p:cNvGrpSpPr/>
          <p:nvPr/>
        </p:nvGrpSpPr>
        <p:grpSpPr>
          <a:xfrm>
            <a:off x="7975455" y="6637297"/>
            <a:ext cx="10146185" cy="3454643"/>
            <a:chOff x="-24747" y="27937"/>
            <a:chExt cx="1559327" cy="707058"/>
          </a:xfrm>
        </p:grpSpPr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CDCD9814-9483-7B6F-5730-BE864514BFF1}"/>
                </a:ext>
              </a:extLst>
            </p:cNvPr>
            <p:cNvSpPr/>
            <p:nvPr/>
          </p:nvSpPr>
          <p:spPr>
            <a:xfrm>
              <a:off x="-24747" y="27937"/>
              <a:ext cx="1559327" cy="707058"/>
            </a:xfrm>
            <a:custGeom>
              <a:avLst/>
              <a:gdLst/>
              <a:ahLst/>
              <a:cxnLst/>
              <a:rect l="l" t="t" r="r" b="b"/>
              <a:pathLst>
                <a:path w="1616101" h="681350">
                  <a:moveTo>
                    <a:pt x="33398" y="0"/>
                  </a:moveTo>
                  <a:lnTo>
                    <a:pt x="1582704" y="0"/>
                  </a:lnTo>
                  <a:cubicBezTo>
                    <a:pt x="1591561" y="0"/>
                    <a:pt x="1600056" y="3519"/>
                    <a:pt x="1606319" y="9782"/>
                  </a:cubicBezTo>
                  <a:cubicBezTo>
                    <a:pt x="1612583" y="16045"/>
                    <a:pt x="1616101" y="24540"/>
                    <a:pt x="1616101" y="33398"/>
                  </a:cubicBezTo>
                  <a:lnTo>
                    <a:pt x="1616101" y="647952"/>
                  </a:lnTo>
                  <a:cubicBezTo>
                    <a:pt x="1616101" y="656810"/>
                    <a:pt x="1612583" y="665305"/>
                    <a:pt x="1606319" y="671568"/>
                  </a:cubicBezTo>
                  <a:cubicBezTo>
                    <a:pt x="1600056" y="677831"/>
                    <a:pt x="1591561" y="681350"/>
                    <a:pt x="1582704" y="681350"/>
                  </a:cubicBezTo>
                  <a:lnTo>
                    <a:pt x="33398" y="681350"/>
                  </a:lnTo>
                  <a:cubicBezTo>
                    <a:pt x="24540" y="681350"/>
                    <a:pt x="16045" y="677831"/>
                    <a:pt x="9782" y="671568"/>
                  </a:cubicBezTo>
                  <a:cubicBezTo>
                    <a:pt x="3519" y="665305"/>
                    <a:pt x="0" y="656810"/>
                    <a:pt x="0" y="647952"/>
                  </a:cubicBezTo>
                  <a:lnTo>
                    <a:pt x="0" y="33398"/>
                  </a:lnTo>
                  <a:cubicBezTo>
                    <a:pt x="0" y="24540"/>
                    <a:pt x="3519" y="16045"/>
                    <a:pt x="9782" y="9782"/>
                  </a:cubicBezTo>
                  <a:cubicBezTo>
                    <a:pt x="16045" y="3519"/>
                    <a:pt x="24540" y="0"/>
                    <a:pt x="33398" y="0"/>
                  </a:cubicBezTo>
                  <a:close/>
                </a:path>
              </a:pathLst>
            </a:custGeom>
            <a:blipFill>
              <a:blip r:embed="rId2"/>
              <a:stretch>
                <a:fillRect t="-16561" b="-1656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3" name="Group 29">
            <a:extLst>
              <a:ext uri="{FF2B5EF4-FFF2-40B4-BE49-F238E27FC236}">
                <a16:creationId xmlns:a16="http://schemas.microsoft.com/office/drawing/2014/main" id="{F46556B2-CAC5-466C-B33E-E390801773C5}"/>
              </a:ext>
            </a:extLst>
          </p:cNvPr>
          <p:cNvGrpSpPr/>
          <p:nvPr/>
        </p:nvGrpSpPr>
        <p:grpSpPr>
          <a:xfrm rot="3232825">
            <a:off x="2788625" y="2871605"/>
            <a:ext cx="6758994" cy="7502805"/>
            <a:chOff x="76200" y="66675"/>
            <a:chExt cx="3009301" cy="3340467"/>
          </a:xfrm>
        </p:grpSpPr>
        <p:sp>
          <p:nvSpPr>
            <p:cNvPr id="54" name="Freeform 30">
              <a:extLst>
                <a:ext uri="{FF2B5EF4-FFF2-40B4-BE49-F238E27FC236}">
                  <a16:creationId xmlns:a16="http://schemas.microsoft.com/office/drawing/2014/main" id="{D5BFED98-B280-051F-8DFB-9235292917E6}"/>
                </a:ext>
              </a:extLst>
            </p:cNvPr>
            <p:cNvSpPr/>
            <p:nvPr/>
          </p:nvSpPr>
          <p:spPr>
            <a:xfrm>
              <a:off x="2272701" y="2594342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9786">
                    <a:alpha val="100000"/>
                  </a:srgbClr>
                </a:gs>
                <a:gs pos="100000">
                  <a:srgbClr val="395A3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TextBox 31">
              <a:extLst>
                <a:ext uri="{FF2B5EF4-FFF2-40B4-BE49-F238E27FC236}">
                  <a16:creationId xmlns:a16="http://schemas.microsoft.com/office/drawing/2014/main" id="{1CC34205-B57B-B9A7-D287-0AD5278190B3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71332">
                <a:alpha val="100000"/>
              </a:srgbClr>
            </a:gs>
            <a:gs pos="100000">
              <a:srgbClr val="083F42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E7AAB1-2CF7-4654-739A-60EAC8A30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91CDC639-D101-8EAF-698C-600ABB5E60A1}"/>
              </a:ext>
            </a:extLst>
          </p:cNvPr>
          <p:cNvSpPr txBox="1"/>
          <p:nvPr/>
        </p:nvSpPr>
        <p:spPr>
          <a:xfrm>
            <a:off x="505108" y="308028"/>
            <a:ext cx="8623652" cy="77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973"/>
              </a:lnSpc>
            </a:pPr>
            <a:r>
              <a:rPr lang="en-US" sz="53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How I solved it  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8698AB3F-ADBA-76BB-9521-56D79F6C689E}"/>
              </a:ext>
            </a:extLst>
          </p:cNvPr>
          <p:cNvSpPr txBox="1"/>
          <p:nvPr/>
        </p:nvSpPr>
        <p:spPr>
          <a:xfrm>
            <a:off x="505108" y="2167893"/>
            <a:ext cx="9400892" cy="8258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76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</a:t>
            </a:r>
            <a:r>
              <a:rPr 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ata Integrity &amp; Cleaning</a:t>
            </a: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: 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I standardized date formats across all datasets (Accounts, Customers, Loans, and Transactions) using pd.to_datetime to ensure chronological accuracy.</a:t>
            </a:r>
          </a:p>
          <a:p>
            <a:pPr marL="342900" indent="-342900">
              <a:lnSpc>
                <a:spcPts val="276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FFFF"/>
              </a:solidFill>
              <a:latin typeface="Poppins" panose="00000500000000000000" pitchFamily="2" charset="0"/>
              <a:ea typeface="Montserrat Light"/>
              <a:cs typeface="Poppins" panose="00000500000000000000" pitchFamily="2" charset="0"/>
              <a:sym typeface="Montserrat Light"/>
            </a:endParaRPr>
          </a:p>
          <a:p>
            <a:pPr marL="342900" indent="-342900">
              <a:lnSpc>
                <a:spcPts val="276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Handling Missing Values: 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Rather than simply deleting records, I applied Median Imputation for critical fields like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OpeningDate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 and Age to maintain the statistical distribution of the dataset</a:t>
            </a:r>
            <a:r>
              <a:rPr lang="en-US" sz="2400" b="1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.</a:t>
            </a:r>
          </a:p>
          <a:p>
            <a:pPr marL="342900" indent="-342900">
              <a:lnSpc>
                <a:spcPts val="276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FFFF"/>
              </a:solidFill>
              <a:latin typeface="Poppins" panose="00000500000000000000" pitchFamily="2" charset="0"/>
              <a:ea typeface="Montserrat Light"/>
              <a:cs typeface="Poppins" panose="00000500000000000000" pitchFamily="2" charset="0"/>
              <a:sym typeface="Montserrat Light"/>
            </a:endParaRPr>
          </a:p>
          <a:p>
            <a:pPr marL="342900" indent="-342900">
              <a:lnSpc>
                <a:spcPts val="276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Outlier Detection: 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I implemented a statistical check for the Balance column, flagging records that exceeded two standard deviations from the mean as potential outliers.</a:t>
            </a:r>
          </a:p>
          <a:p>
            <a:pPr marL="342900" indent="-342900">
              <a:lnSpc>
                <a:spcPts val="276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FFFF"/>
              </a:solidFill>
              <a:latin typeface="Poppins" panose="00000500000000000000" pitchFamily="2" charset="0"/>
              <a:ea typeface="Montserrat Light"/>
              <a:cs typeface="Poppins" panose="00000500000000000000" pitchFamily="2" charset="0"/>
              <a:sym typeface="Montserrat Light"/>
            </a:endParaRPr>
          </a:p>
          <a:p>
            <a:pPr marL="342900" indent="-342900">
              <a:lnSpc>
                <a:spcPts val="276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Business Logic Automation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: I engineered new features to drive business insights, such as:</a:t>
            </a:r>
          </a:p>
          <a:p>
            <a:pPr marL="342900" indent="-342900">
              <a:lnSpc>
                <a:spcPts val="276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FFFF"/>
              </a:solidFill>
              <a:latin typeface="Poppins" panose="00000500000000000000" pitchFamily="2" charset="0"/>
              <a:ea typeface="Montserrat Light"/>
              <a:cs typeface="Poppins" panose="00000500000000000000" pitchFamily="2" charset="0"/>
              <a:sym typeface="Montserrat Light"/>
            </a:endParaRPr>
          </a:p>
          <a:p>
            <a:pPr marL="342900" indent="-342900">
              <a:lnSpc>
                <a:spcPts val="276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Age Segmentation: 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Categorizing customers into 'Minor', 'Young Adult', 'Adult', and 'Senior' groups</a:t>
            </a:r>
            <a:r>
              <a:rPr lang="en-US" sz="2400" b="1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.</a:t>
            </a:r>
          </a:p>
          <a:p>
            <a:pPr marL="342900" indent="-342900">
              <a:lnSpc>
                <a:spcPts val="276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FFFF"/>
              </a:solidFill>
              <a:latin typeface="Poppins" panose="00000500000000000000" pitchFamily="2" charset="0"/>
              <a:ea typeface="Montserrat Light"/>
              <a:cs typeface="Poppins" panose="00000500000000000000" pitchFamily="2" charset="0"/>
              <a:sym typeface="Montserrat Light"/>
            </a:endParaRPr>
          </a:p>
          <a:p>
            <a:pPr marL="342900" indent="-342900">
              <a:lnSpc>
                <a:spcPts val="276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Risk Metrics: 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Calculating a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Long_term_age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 for loans and identifying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loan_category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 (Small, Medium, Large) based on principal amounts.</a:t>
            </a:r>
            <a:endParaRPr lang="en-US" sz="2400" dirty="0">
              <a:solidFill>
                <a:srgbClr val="FFFFFF"/>
              </a:solidFill>
              <a:latin typeface="Poppins" panose="00000500000000000000" pitchFamily="2" charset="0"/>
              <a:ea typeface="Microsoft JhengHei Light" panose="020B0304030504040204" pitchFamily="34" charset="-120"/>
              <a:cs typeface="Poppins" panose="00000500000000000000" pitchFamily="2" charset="0"/>
              <a:sym typeface="Montserrat Light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5E204766-F6AA-D42E-9721-B5E94C25DB9C}"/>
              </a:ext>
            </a:extLst>
          </p:cNvPr>
          <p:cNvSpPr txBox="1"/>
          <p:nvPr/>
        </p:nvSpPr>
        <p:spPr>
          <a:xfrm rot="3232825">
            <a:off x="-5512067" y="-1233289"/>
            <a:ext cx="3862493" cy="391820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220"/>
              </a:lnSpc>
            </a:pPr>
            <a:endParaRPr/>
          </a:p>
        </p:txBody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C87DC418-2CDA-7482-8B29-ECD2759EC325}"/>
              </a:ext>
            </a:extLst>
          </p:cNvPr>
          <p:cNvGrpSpPr/>
          <p:nvPr/>
        </p:nvGrpSpPr>
        <p:grpSpPr>
          <a:xfrm rot="3232825">
            <a:off x="5813525" y="2917686"/>
            <a:ext cx="12564046" cy="5946078"/>
            <a:chOff x="76200" y="-1910767"/>
            <a:chExt cx="5593879" cy="2647367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015E26BF-B4F7-0286-DC09-B150D54D0335}"/>
                </a:ext>
              </a:extLst>
            </p:cNvPr>
            <p:cNvSpPr/>
            <p:nvPr/>
          </p:nvSpPr>
          <p:spPr>
            <a:xfrm>
              <a:off x="4857279" y="-1910767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9786">
                    <a:alpha val="100000"/>
                  </a:srgbClr>
                </a:gs>
                <a:gs pos="100000">
                  <a:srgbClr val="395A3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DE1B0696-6976-67F9-93C2-AA2D9E181030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40" name="TextBox 40">
            <a:extLst>
              <a:ext uri="{FF2B5EF4-FFF2-40B4-BE49-F238E27FC236}">
                <a16:creationId xmlns:a16="http://schemas.microsoft.com/office/drawing/2014/main" id="{7F019361-8930-A108-C165-49BCFE0618D0}"/>
              </a:ext>
            </a:extLst>
          </p:cNvPr>
          <p:cNvSpPr txBox="1"/>
          <p:nvPr/>
        </p:nvSpPr>
        <p:spPr>
          <a:xfrm>
            <a:off x="505108" y="1184565"/>
            <a:ext cx="10604852" cy="770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73"/>
              </a:lnSpc>
            </a:pPr>
            <a:r>
              <a:rPr lang="en-US" sz="5381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Phase 1: Python Data Cleaning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A3DEC-C918-BBC8-F572-85C6864D2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2167893"/>
            <a:ext cx="7343492" cy="770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34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71332">
                <a:alpha val="100000"/>
              </a:srgbClr>
            </a:gs>
            <a:gs pos="100000">
              <a:srgbClr val="083F42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4E4092-AF32-AA78-5487-CBB14F435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1">
            <a:extLst>
              <a:ext uri="{FF2B5EF4-FFF2-40B4-BE49-F238E27FC236}">
                <a16:creationId xmlns:a16="http://schemas.microsoft.com/office/drawing/2014/main" id="{0BFE5A8B-C6F6-1FA4-32A2-462BDF4CA6A6}"/>
              </a:ext>
            </a:extLst>
          </p:cNvPr>
          <p:cNvSpPr txBox="1"/>
          <p:nvPr/>
        </p:nvSpPr>
        <p:spPr>
          <a:xfrm>
            <a:off x="278696" y="1253647"/>
            <a:ext cx="12799412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76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Action: 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Designed a Relational Database Management System (RDBMS) with primary/foreign key constraints to ensure data consistency.</a:t>
            </a:r>
          </a:p>
          <a:p>
            <a:pPr marL="342900" indent="-342900">
              <a:lnSpc>
                <a:spcPts val="276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FFFF"/>
              </a:solidFill>
              <a:latin typeface="Poppins" panose="00000500000000000000" pitchFamily="2" charset="0"/>
              <a:ea typeface="Montserrat Light"/>
              <a:cs typeface="Poppins" panose="00000500000000000000" pitchFamily="2" charset="0"/>
              <a:sym typeface="Montserrat Light"/>
            </a:endParaRPr>
          </a:p>
          <a:p>
            <a:pPr marL="342900" indent="-342900">
              <a:lnSpc>
                <a:spcPts val="276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Key Feature: 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Used a Star Schema approach where Transactions and Loans connect back to Accounts and Branches.</a:t>
            </a:r>
            <a:endParaRPr lang="en-US" sz="2400" dirty="0">
              <a:solidFill>
                <a:srgbClr val="FFFFFF"/>
              </a:solidFill>
              <a:latin typeface="Poppins" panose="00000500000000000000" pitchFamily="2" charset="0"/>
              <a:ea typeface="Microsoft JhengHei Light" panose="020B0304030504040204" pitchFamily="34" charset="-120"/>
              <a:cs typeface="Poppins" panose="00000500000000000000" pitchFamily="2" charset="0"/>
              <a:sym typeface="Montserrat Light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95F0F94A-F282-A099-4DF2-B6CBEA7F8F44}"/>
              </a:ext>
            </a:extLst>
          </p:cNvPr>
          <p:cNvSpPr txBox="1"/>
          <p:nvPr/>
        </p:nvSpPr>
        <p:spPr>
          <a:xfrm rot="3232825">
            <a:off x="-5512067" y="-1233289"/>
            <a:ext cx="3862493" cy="391820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220"/>
              </a:lnSpc>
            </a:pPr>
            <a:endParaRPr/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95C86CA5-7FA8-6A62-D8F4-018EA78C1A71}"/>
              </a:ext>
            </a:extLst>
          </p:cNvPr>
          <p:cNvSpPr txBox="1"/>
          <p:nvPr/>
        </p:nvSpPr>
        <p:spPr>
          <a:xfrm>
            <a:off x="248216" y="-407266"/>
            <a:ext cx="18057212" cy="1539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73"/>
              </a:lnSpc>
            </a:pPr>
            <a:endParaRPr lang="en-US" sz="5381" b="1" dirty="0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  <a:p>
            <a:pPr>
              <a:lnSpc>
                <a:spcPts val="5973"/>
              </a:lnSpc>
            </a:pPr>
            <a:r>
              <a:rPr lang="en-US" sz="5381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Phase 2: </a:t>
            </a:r>
            <a:r>
              <a:rPr lang="en-US" sz="480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Database Schema Design &amp; Analytics (SQL)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320EB-8FFD-3769-6874-D2A7AE685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88" y="3283842"/>
            <a:ext cx="17219012" cy="700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52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71332">
                <a:alpha val="100000"/>
              </a:srgbClr>
            </a:gs>
            <a:gs pos="100000">
              <a:srgbClr val="083F42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E930E9-EAE3-5087-2113-341498E10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>
            <a:extLst>
              <a:ext uri="{FF2B5EF4-FFF2-40B4-BE49-F238E27FC236}">
                <a16:creationId xmlns:a16="http://schemas.microsoft.com/office/drawing/2014/main" id="{CD279707-D628-AC32-B22D-F754EC56A378}"/>
              </a:ext>
            </a:extLst>
          </p:cNvPr>
          <p:cNvSpPr txBox="1"/>
          <p:nvPr/>
        </p:nvSpPr>
        <p:spPr>
          <a:xfrm rot="3232825">
            <a:off x="-5512067" y="-1233289"/>
            <a:ext cx="3862493" cy="391820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220"/>
              </a:lnSpc>
            </a:pPr>
            <a:endParaRPr/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23845CD1-BFBE-29F9-F345-713C6FE6E4C3}"/>
              </a:ext>
            </a:extLst>
          </p:cNvPr>
          <p:cNvSpPr txBox="1"/>
          <p:nvPr/>
        </p:nvSpPr>
        <p:spPr>
          <a:xfrm>
            <a:off x="457200" y="190500"/>
            <a:ext cx="18057212" cy="2202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73"/>
              </a:lnSpc>
            </a:pPr>
            <a:r>
              <a:rPr lang="en-US" sz="53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 output</a:t>
            </a:r>
          </a:p>
          <a:p>
            <a:pPr>
              <a:lnSpc>
                <a:spcPts val="5973"/>
              </a:lnSpc>
            </a:pPr>
            <a:r>
              <a:rPr lang="en-US" sz="5381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Business Insights (The "Wins")</a:t>
            </a:r>
            <a:endParaRPr lang="en-US" sz="538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5973"/>
              </a:lnSpc>
            </a:pPr>
            <a:r>
              <a:rPr lang="en-US" sz="240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A. Customer &amp; Loan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D3088F-DFD0-880D-DF1A-C7776188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628900"/>
            <a:ext cx="7916380" cy="2448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7D05B4-F43A-98EE-94C9-1E224D6CA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440" y="2621280"/>
            <a:ext cx="6842760" cy="22351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EAAB91-19BC-3743-B52D-90EB6B92AFF9}"/>
              </a:ext>
            </a:extLst>
          </p:cNvPr>
          <p:cNvSpPr txBox="1"/>
          <p:nvPr/>
        </p:nvSpPr>
        <p:spPr>
          <a:xfrm>
            <a:off x="10591800" y="1938596"/>
            <a:ext cx="12412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Poppins Semi-Bold"/>
                <a:cs typeface="Poppins Semi-Bold"/>
                <a:sym typeface="Poppins Semi-Bold"/>
              </a:rPr>
              <a:t>Output:</a:t>
            </a:r>
            <a:endParaRPr lang="en-IN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7D76D3-DB91-7626-B67F-EA47975D8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5580025"/>
            <a:ext cx="8802328" cy="3068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C877A7-3CA1-6C03-3053-D523E48FA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4200" y="5580025"/>
            <a:ext cx="7010400" cy="306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81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71332">
                <a:alpha val="100000"/>
              </a:srgbClr>
            </a:gs>
            <a:gs pos="100000">
              <a:srgbClr val="083F42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A546E1-FAF2-A72F-C109-3E5070723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>
            <a:extLst>
              <a:ext uri="{FF2B5EF4-FFF2-40B4-BE49-F238E27FC236}">
                <a16:creationId xmlns:a16="http://schemas.microsoft.com/office/drawing/2014/main" id="{8ACE1BD8-F051-92DA-E52C-8D95A27256C6}"/>
              </a:ext>
            </a:extLst>
          </p:cNvPr>
          <p:cNvSpPr txBox="1"/>
          <p:nvPr/>
        </p:nvSpPr>
        <p:spPr>
          <a:xfrm rot="3232825">
            <a:off x="-5512067" y="-1233289"/>
            <a:ext cx="3862493" cy="391820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220"/>
              </a:lnSpc>
            </a:pPr>
            <a:endParaRPr/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8F962ADB-691B-3F39-A9E3-86C77024E73D}"/>
              </a:ext>
            </a:extLst>
          </p:cNvPr>
          <p:cNvSpPr txBox="1"/>
          <p:nvPr/>
        </p:nvSpPr>
        <p:spPr>
          <a:xfrm>
            <a:off x="457200" y="190500"/>
            <a:ext cx="18057212" cy="2202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73"/>
              </a:lnSpc>
            </a:pPr>
            <a:r>
              <a:rPr lang="en-US" sz="53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 output</a:t>
            </a:r>
          </a:p>
          <a:p>
            <a:pPr>
              <a:lnSpc>
                <a:spcPts val="5973"/>
              </a:lnSpc>
            </a:pPr>
            <a:r>
              <a:rPr lang="en-US" sz="5381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Business Insights (The "Wins")</a:t>
            </a:r>
            <a:endParaRPr lang="en-US" sz="538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5973"/>
              </a:lnSpc>
            </a:pPr>
            <a:r>
              <a:rPr lang="en-US" sz="240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B. High-Risk Identification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C9F39-5F5A-919E-6A26-24BEE19EF99F}"/>
              </a:ext>
            </a:extLst>
          </p:cNvPr>
          <p:cNvSpPr txBox="1"/>
          <p:nvPr/>
        </p:nvSpPr>
        <p:spPr>
          <a:xfrm>
            <a:off x="398530" y="6055706"/>
            <a:ext cx="12412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Poppins Semi-Bold"/>
                <a:cs typeface="Poppins Semi-Bold"/>
                <a:sym typeface="Poppins Semi-Bold"/>
              </a:rPr>
              <a:t>Output:</a:t>
            </a:r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253372-9EB2-C950-D0E0-8381FAEA5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30" y="2621280"/>
            <a:ext cx="12936470" cy="3436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65F069-EF5D-8714-A5B1-7297DB08D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515100"/>
            <a:ext cx="12936470" cy="33413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7224D7-3BAB-2851-584D-77AFC8148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9800" y="4339590"/>
            <a:ext cx="4444508" cy="27054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CAD7927-3594-4A2D-2755-1B7CC3F05466}"/>
              </a:ext>
            </a:extLst>
          </p:cNvPr>
          <p:cNvSpPr txBox="1"/>
          <p:nvPr/>
        </p:nvSpPr>
        <p:spPr>
          <a:xfrm>
            <a:off x="15163800" y="3619500"/>
            <a:ext cx="4984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Poppins Semi-Bold"/>
                <a:cs typeface="Poppins Semi-Bold"/>
                <a:sym typeface="Poppins Semi-Bold"/>
              </a:rPr>
              <a:t>Chart: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74068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71332">
                <a:alpha val="100000"/>
              </a:srgbClr>
            </a:gs>
            <a:gs pos="100000">
              <a:srgbClr val="083F42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87445-B178-74D4-0F2C-A03B6E8CA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7">
            <a:extLst>
              <a:ext uri="{FF2B5EF4-FFF2-40B4-BE49-F238E27FC236}">
                <a16:creationId xmlns:a16="http://schemas.microsoft.com/office/drawing/2014/main" id="{BB2B242C-035B-2E5D-4398-C538719C11F0}"/>
              </a:ext>
            </a:extLst>
          </p:cNvPr>
          <p:cNvSpPr txBox="1"/>
          <p:nvPr/>
        </p:nvSpPr>
        <p:spPr>
          <a:xfrm rot="3232825">
            <a:off x="-5512067" y="-1233289"/>
            <a:ext cx="3862493" cy="391820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220"/>
              </a:lnSpc>
            </a:pPr>
            <a:endParaRPr/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879D37FF-1C83-4E4E-CB0D-801A35C4627F}"/>
              </a:ext>
            </a:extLst>
          </p:cNvPr>
          <p:cNvSpPr txBox="1"/>
          <p:nvPr/>
        </p:nvSpPr>
        <p:spPr>
          <a:xfrm>
            <a:off x="457200" y="190500"/>
            <a:ext cx="18057212" cy="2202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73"/>
              </a:lnSpc>
            </a:pPr>
            <a:r>
              <a:rPr lang="en-US" sz="538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 output</a:t>
            </a:r>
          </a:p>
          <a:p>
            <a:pPr>
              <a:lnSpc>
                <a:spcPts val="5973"/>
              </a:lnSpc>
            </a:pPr>
            <a:r>
              <a:rPr lang="en-US" sz="5381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Branch Performance</a:t>
            </a:r>
          </a:p>
          <a:p>
            <a:pPr>
              <a:lnSpc>
                <a:spcPts val="5973"/>
              </a:lnSpc>
            </a:pPr>
            <a:r>
              <a:rPr lang="en-US" sz="240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Ranked zones by their contribution to total revenue.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C5DC3-0458-7D4B-3434-4388C231AFD4}"/>
              </a:ext>
            </a:extLst>
          </p:cNvPr>
          <p:cNvSpPr txBox="1"/>
          <p:nvPr/>
        </p:nvSpPr>
        <p:spPr>
          <a:xfrm>
            <a:off x="398530" y="6055706"/>
            <a:ext cx="12412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Poppins Semi-Bold"/>
                <a:cs typeface="Poppins Semi-Bold"/>
                <a:sym typeface="Poppins Semi-Bold"/>
              </a:rPr>
              <a:t>Output: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9B4C0-92BF-44C0-CF25-6B540F752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2613660"/>
            <a:ext cx="10793331" cy="3139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016DAF-96DD-70A6-7B4A-E4626CF1F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6819976"/>
            <a:ext cx="10793331" cy="2743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4D9AB-2680-6D3E-E91E-28D6D4D3A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6270" y="3440688"/>
            <a:ext cx="5004050" cy="40650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7AACBB-AA2A-DFE8-2F07-F239F114C3C4}"/>
              </a:ext>
            </a:extLst>
          </p:cNvPr>
          <p:cNvSpPr txBox="1"/>
          <p:nvPr/>
        </p:nvSpPr>
        <p:spPr>
          <a:xfrm>
            <a:off x="14607540" y="2613660"/>
            <a:ext cx="32232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Poppins Semi-Bold"/>
                <a:cs typeface="Poppins Semi-Bold"/>
                <a:sym typeface="Poppins Semi-Bold"/>
              </a:rPr>
              <a:t>Chart: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69527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71332">
                <a:alpha val="100000"/>
              </a:srgbClr>
            </a:gs>
            <a:gs pos="100000">
              <a:srgbClr val="083F42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63941" y="5166360"/>
            <a:ext cx="14662911" cy="14662911"/>
          </a:xfrm>
          <a:custGeom>
            <a:avLst/>
            <a:gdLst/>
            <a:ahLst/>
            <a:cxnLst/>
            <a:rect l="l" t="t" r="r" b="b"/>
            <a:pathLst>
              <a:path w="14662911" h="14662911">
                <a:moveTo>
                  <a:pt x="0" y="0"/>
                </a:moveTo>
                <a:lnTo>
                  <a:pt x="14662910" y="0"/>
                </a:lnTo>
                <a:lnTo>
                  <a:pt x="14662910" y="14662911"/>
                </a:lnTo>
                <a:lnTo>
                  <a:pt x="0" y="14662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52BDC1-BB69-2A71-EC83-B5B7A4367016}"/>
              </a:ext>
            </a:extLst>
          </p:cNvPr>
          <p:cNvSpPr txBox="1"/>
          <p:nvPr/>
        </p:nvSpPr>
        <p:spPr>
          <a:xfrm>
            <a:off x="609600" y="0"/>
            <a:ext cx="12809220" cy="769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973"/>
              </a:lnSpc>
            </a:pPr>
            <a:r>
              <a:rPr lang="en-US" sz="280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Interactive Strategic Dashboard: Banking Performance &amp; Risk</a:t>
            </a:r>
            <a:endParaRPr lang="en-US" sz="2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" name="Freeform 62">
            <a:extLst>
              <a:ext uri="{FF2B5EF4-FFF2-40B4-BE49-F238E27FC236}">
                <a16:creationId xmlns:a16="http://schemas.microsoft.com/office/drawing/2014/main" id="{D427476E-41CD-02E2-E287-197166624418}"/>
              </a:ext>
            </a:extLst>
          </p:cNvPr>
          <p:cNvSpPr/>
          <p:nvPr/>
        </p:nvSpPr>
        <p:spPr>
          <a:xfrm rot="3232825">
            <a:off x="146822" y="307175"/>
            <a:ext cx="386089" cy="38608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1">
            <a:gsLst>
              <a:gs pos="0">
                <a:srgbClr val="299786">
                  <a:alpha val="100000"/>
                </a:srgbClr>
              </a:gs>
              <a:gs pos="100000">
                <a:srgbClr val="395A3F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pic>
        <p:nvPicPr>
          <p:cNvPr id="43" name="Screen Recording 2026-01-19 114919">
            <a:hlinkClick r:id="" action="ppaction://media"/>
            <a:extLst>
              <a:ext uri="{FF2B5EF4-FFF2-40B4-BE49-F238E27FC236}">
                <a16:creationId xmlns:a16="http://schemas.microsoft.com/office/drawing/2014/main" id="{FD1BE91D-D402-133D-6DE0-24D0DB7C92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" y="808054"/>
            <a:ext cx="17221200" cy="9422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133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71332">
                <a:alpha val="100000"/>
              </a:srgbClr>
            </a:gs>
            <a:gs pos="100000">
              <a:srgbClr val="083F42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40B1BB87-2A9C-7A5F-5D54-46050088C08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2094" y1="20443" x2="22921" y2="18431"/>
                        <a14:foregroundMark x1="23327" y1="18923" x2="22934" y2="20607"/>
                        <a14:foregroundMark x1="20979" y1="24611" x2="20715" y2="24916"/>
                        <a14:foregroundMark x1="23159" y1="25062" x2="24646" y2="24126"/>
                        <a14:foregroundMark x1="23250" y1="43375" x2="23250" y2="43375"/>
                        <a14:foregroundMark x1="18000" y1="51750" x2="18000" y2="51750"/>
                        <a14:foregroundMark x1="18000" y1="51750" x2="18000" y2="51750"/>
                        <a14:foregroundMark x1="18750" y1="59750" x2="18750" y2="59750"/>
                        <a14:foregroundMark x1="19750" y1="67375" x2="19750" y2="67375"/>
                        <a14:foregroundMark x1="19750" y1="67375" x2="19750" y2="67375"/>
                        <a14:foregroundMark x1="21375" y1="73750" x2="21375" y2="73750"/>
                        <a14:foregroundMark x1="22750" y1="72375" x2="22750" y2="72375"/>
                        <a14:foregroundMark x1="22625" y1="76375" x2="22625" y2="76375"/>
                        <a14:foregroundMark x1="21625" y1="82250" x2="21625" y2="82250"/>
                        <a14:foregroundMark x1="23375" y1="81000" x2="23375" y2="81000"/>
                        <a14:foregroundMark x1="69125" y1="57750" x2="69125" y2="57750"/>
                        <a14:foregroundMark x1="78250" y1="54375" x2="78250" y2="54375"/>
                        <a14:foregroundMark x1="77875" y1="55000" x2="77875" y2="55000"/>
                        <a14:foregroundMark x1="77625" y1="64625" x2="77625" y2="64625"/>
                        <a14:foregroundMark x1="82750" y1="65000" x2="82750" y2="65000"/>
                        <a14:foregroundMark x1="73250" y1="64625" x2="73250" y2="64625"/>
                        <a14:foregroundMark x1="68500" y1="64625" x2="68500" y2="64625"/>
                        <a14:foregroundMark x1="19375" y1="15000" x2="19375" y2="15000"/>
                        <a14:foregroundMark x1="23250" y1="29000" x2="23250" y2="29000"/>
                        <a14:backgroundMark x1="22375" y1="22500" x2="22375" y2="22500"/>
                        <a14:backgroundMark x1="22375" y1="22500" x2="22375" y2="22500"/>
                        <a14:backgroundMark x1="21625" y1="22000" x2="21625" y2="22000"/>
                        <a14:backgroundMark x1="21625" y1="22000" x2="27625" y2="22000"/>
                        <a14:backgroundMark x1="23875" y1="18000" x2="22875" y2="18375"/>
                        <a14:backgroundMark x1="23375" y1="18000" x2="23250" y2="17125"/>
                        <a14:backgroundMark x1="23625" y1="17000" x2="23625" y2="17125"/>
                        <a14:backgroundMark x1="23000" y1="22125" x2="20875" y2="21500"/>
                        <a14:backgroundMark x1="23000" y1="22000" x2="21375" y2="21500"/>
                        <a14:backgroundMark x1="23250" y1="26750" x2="20250" y2="27625"/>
                        <a14:backgroundMark x1="22625" y1="26000" x2="24250" y2="26750"/>
                        <a14:backgroundMark x1="19250" y1="27125" x2="17625" y2="29000"/>
                        <a14:backgroundMark x1="21250" y1="27375" x2="19250" y2="27375"/>
                        <a14:backgroundMark x1="23875" y1="26625" x2="22625" y2="25750"/>
                        <a14:backgroundMark x1="22875" y1="22500" x2="23375" y2="20500"/>
                        <a14:backgroundMark x1="22375" y1="21375" x2="23000" y2="21500"/>
                        <a14:backgroundMark x1="23375" y1="26000" x2="23250" y2="25625"/>
                        <a14:backgroundMark x1="23250" y1="25625" x2="23250" y2="25625"/>
                        <a14:backgroundMark x1="23250" y1="25625" x2="21625" y2="25625"/>
                        <a14:backgroundMark x1="25000" y1="17125" x2="23375" y2="17125"/>
                      </a14:backgroundRemoval>
                    </a14:imgEffect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81" y="-533400"/>
            <a:ext cx="4191000" cy="4191000"/>
          </a:xfrm>
          <a:prstGeom prst="rect">
            <a:avLst/>
          </a:prstGeom>
          <a:noFill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9957A0F-D73D-B34C-D088-9205949F7634}"/>
              </a:ext>
            </a:extLst>
          </p:cNvPr>
          <p:cNvSpPr txBox="1"/>
          <p:nvPr/>
        </p:nvSpPr>
        <p:spPr>
          <a:xfrm>
            <a:off x="5105400" y="571500"/>
            <a:ext cx="11277600" cy="784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973"/>
              </a:lnSpc>
            </a:pPr>
            <a:r>
              <a:rPr lang="en-US" sz="3200" b="1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Conclusion &amp; Key Takeaways</a:t>
            </a:r>
          </a:p>
        </p:txBody>
      </p:sp>
      <p:sp>
        <p:nvSpPr>
          <p:cNvPr id="70" name="Freeform 62">
            <a:extLst>
              <a:ext uri="{FF2B5EF4-FFF2-40B4-BE49-F238E27FC236}">
                <a16:creationId xmlns:a16="http://schemas.microsoft.com/office/drawing/2014/main" id="{5C8AC610-3D25-40FA-FEE4-33A896645521}"/>
              </a:ext>
            </a:extLst>
          </p:cNvPr>
          <p:cNvSpPr/>
          <p:nvPr/>
        </p:nvSpPr>
        <p:spPr>
          <a:xfrm rot="3232825">
            <a:off x="4479084" y="878677"/>
            <a:ext cx="386089" cy="38608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1">
            <a:gsLst>
              <a:gs pos="0">
                <a:srgbClr val="299786">
                  <a:alpha val="100000"/>
                </a:srgbClr>
              </a:gs>
              <a:gs pos="100000">
                <a:srgbClr val="395A3F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F06F048-16E3-55D6-312B-EA20372E9641}"/>
              </a:ext>
            </a:extLst>
          </p:cNvPr>
          <p:cNvSpPr txBox="1"/>
          <p:nvPr/>
        </p:nvSpPr>
        <p:spPr>
          <a:xfrm>
            <a:off x="5132438" y="1562100"/>
            <a:ext cx="11555361" cy="40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60"/>
              </a:lnSpc>
            </a:pPr>
            <a:r>
              <a:rPr lang="en-US" sz="2000" b="1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Data Transformation: </a:t>
            </a:r>
            <a:r>
              <a:rPr lang="en-US" sz="2000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Successfully converted fragmented, "dark" bank data into a structured Star Schema RDBMS, ensuring 100% data integrity.</a:t>
            </a:r>
          </a:p>
          <a:p>
            <a:pPr>
              <a:lnSpc>
                <a:spcPts val="2760"/>
              </a:lnSpc>
            </a:pPr>
            <a:endParaRPr lang="en-US" sz="2000" b="1" dirty="0">
              <a:solidFill>
                <a:srgbClr val="FFFFFF"/>
              </a:solidFill>
              <a:latin typeface="Poppins" panose="00000500000000000000" pitchFamily="2" charset="0"/>
              <a:ea typeface="Montserrat Light"/>
              <a:cs typeface="Poppins" panose="00000500000000000000" pitchFamily="2" charset="0"/>
              <a:sym typeface="Montserrat Light"/>
            </a:endParaRPr>
          </a:p>
          <a:p>
            <a:pPr>
              <a:lnSpc>
                <a:spcPts val="2760"/>
              </a:lnSpc>
            </a:pPr>
            <a:r>
              <a:rPr lang="en-US" sz="2000" b="1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Proactive Risk Management</a:t>
            </a:r>
            <a:r>
              <a:rPr lang="en-US" sz="2000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: Established a Debt-to-Equity scoring system to identify high-risk accounts, potentially reducing loan defaults by providing early warnings.</a:t>
            </a:r>
          </a:p>
          <a:p>
            <a:pPr>
              <a:lnSpc>
                <a:spcPts val="2760"/>
              </a:lnSpc>
            </a:pPr>
            <a:endParaRPr lang="en-US" sz="2000" b="1" dirty="0">
              <a:solidFill>
                <a:srgbClr val="FFFFFF"/>
              </a:solidFill>
              <a:latin typeface="Poppins" panose="00000500000000000000" pitchFamily="2" charset="0"/>
              <a:ea typeface="Montserrat Light"/>
              <a:cs typeface="Poppins" panose="00000500000000000000" pitchFamily="2" charset="0"/>
              <a:sym typeface="Montserrat Light"/>
            </a:endParaRPr>
          </a:p>
          <a:p>
            <a:pPr>
              <a:lnSpc>
                <a:spcPts val="2760"/>
              </a:lnSpc>
            </a:pPr>
            <a:r>
              <a:rPr lang="en-US" sz="2000" b="1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Operational Efficiency: </a:t>
            </a:r>
            <a:r>
              <a:rPr lang="en-US" sz="2000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Automated the reporting pipeline, allowing branch managers to focus on high-value zones (Zone 1) and critical loan portfolios.</a:t>
            </a:r>
          </a:p>
          <a:p>
            <a:pPr>
              <a:lnSpc>
                <a:spcPts val="2760"/>
              </a:lnSpc>
            </a:pPr>
            <a:endParaRPr lang="en-US" sz="2000" b="1" dirty="0">
              <a:solidFill>
                <a:srgbClr val="FFFFFF"/>
              </a:solidFill>
              <a:latin typeface="Poppins" panose="00000500000000000000" pitchFamily="2" charset="0"/>
              <a:ea typeface="Montserrat Light"/>
              <a:cs typeface="Poppins" panose="00000500000000000000" pitchFamily="2" charset="0"/>
              <a:sym typeface="Montserrat Light"/>
            </a:endParaRPr>
          </a:p>
          <a:p>
            <a:pPr>
              <a:lnSpc>
                <a:spcPts val="2760"/>
              </a:lnSpc>
            </a:pPr>
            <a:r>
              <a:rPr lang="en-US" sz="2000" b="1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Scalability: </a:t>
            </a:r>
            <a:r>
              <a:rPr lang="en-US" sz="2000" dirty="0">
                <a:solidFill>
                  <a:srgbClr val="FFFFFF"/>
                </a:solidFill>
                <a:latin typeface="Poppins" panose="00000500000000000000" pitchFamily="2" charset="0"/>
                <a:ea typeface="Montserrat Light"/>
                <a:cs typeface="Poppins" panose="00000500000000000000" pitchFamily="2" charset="0"/>
                <a:sym typeface="Montserrat Light"/>
              </a:rPr>
              <a:t>The developed Python/SQL framework is designed to handle increasing transaction volumes without additional manual overhead.</a:t>
            </a:r>
            <a:endParaRPr lang="en-US" sz="2000" dirty="0">
              <a:solidFill>
                <a:srgbClr val="FFFFFF"/>
              </a:solidFill>
              <a:latin typeface="Poppins" panose="00000500000000000000" pitchFamily="2" charset="0"/>
              <a:ea typeface="Microsoft JhengHei Light" panose="020B0304030504040204" pitchFamily="34" charset="-120"/>
              <a:cs typeface="Poppins" panose="00000500000000000000" pitchFamily="2" charset="0"/>
              <a:sym typeface="Montserrat Light"/>
            </a:endParaRPr>
          </a:p>
        </p:txBody>
      </p:sp>
      <p:sp>
        <p:nvSpPr>
          <p:cNvPr id="89" name="AutoShape 2">
            <a:extLst>
              <a:ext uri="{FF2B5EF4-FFF2-40B4-BE49-F238E27FC236}">
                <a16:creationId xmlns:a16="http://schemas.microsoft.com/office/drawing/2014/main" id="{8AD517FA-8058-CB57-FDB2-7F3C224CC659}"/>
              </a:ext>
            </a:extLst>
          </p:cNvPr>
          <p:cNvSpPr/>
          <p:nvPr/>
        </p:nvSpPr>
        <p:spPr>
          <a:xfrm flipH="1">
            <a:off x="1184768" y="3390901"/>
            <a:ext cx="0" cy="6248400"/>
          </a:xfrm>
          <a:prstGeom prst="line">
            <a:avLst/>
          </a:prstGeom>
          <a:ln w="19050" cap="flat">
            <a:gradFill>
              <a:gsLst>
                <a:gs pos="0">
                  <a:srgbClr val="299786">
                    <a:alpha val="100000"/>
                  </a:srgbClr>
                </a:gs>
                <a:gs pos="100000">
                  <a:srgbClr val="395A3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0" name="TextBox 12">
            <a:extLst>
              <a:ext uri="{FF2B5EF4-FFF2-40B4-BE49-F238E27FC236}">
                <a16:creationId xmlns:a16="http://schemas.microsoft.com/office/drawing/2014/main" id="{E60FBE44-B32D-F16C-5042-AF04B2FFC99D}"/>
              </a:ext>
            </a:extLst>
          </p:cNvPr>
          <p:cNvSpPr txBox="1"/>
          <p:nvPr/>
        </p:nvSpPr>
        <p:spPr>
          <a:xfrm>
            <a:off x="2016592" y="3218453"/>
            <a:ext cx="154766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7"/>
              </a:lnSpc>
            </a:pPr>
            <a:r>
              <a:rPr lang="en-US" sz="6500" b="1" dirty="0">
                <a:solidFill>
                  <a:srgbClr val="00927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01</a:t>
            </a:r>
          </a:p>
        </p:txBody>
      </p:sp>
      <p:sp>
        <p:nvSpPr>
          <p:cNvPr id="91" name="TextBox 13">
            <a:extLst>
              <a:ext uri="{FF2B5EF4-FFF2-40B4-BE49-F238E27FC236}">
                <a16:creationId xmlns:a16="http://schemas.microsoft.com/office/drawing/2014/main" id="{EB124F87-568E-9E01-81B6-32FB032C2DDF}"/>
              </a:ext>
            </a:extLst>
          </p:cNvPr>
          <p:cNvSpPr txBox="1"/>
          <p:nvPr/>
        </p:nvSpPr>
        <p:spPr>
          <a:xfrm>
            <a:off x="2090345" y="5567994"/>
            <a:ext cx="154766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7"/>
              </a:lnSpc>
            </a:pPr>
            <a:r>
              <a:rPr lang="en-US" sz="6500" b="1" dirty="0">
                <a:solidFill>
                  <a:srgbClr val="00927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02</a:t>
            </a:r>
          </a:p>
        </p:txBody>
      </p:sp>
      <p:sp>
        <p:nvSpPr>
          <p:cNvPr id="92" name="TextBox 14">
            <a:extLst>
              <a:ext uri="{FF2B5EF4-FFF2-40B4-BE49-F238E27FC236}">
                <a16:creationId xmlns:a16="http://schemas.microsoft.com/office/drawing/2014/main" id="{52038542-32FA-6D79-F859-2A0648FAE910}"/>
              </a:ext>
            </a:extLst>
          </p:cNvPr>
          <p:cNvSpPr txBox="1"/>
          <p:nvPr/>
        </p:nvSpPr>
        <p:spPr>
          <a:xfrm>
            <a:off x="2136181" y="7679402"/>
            <a:ext cx="154766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7"/>
              </a:lnSpc>
            </a:pPr>
            <a:r>
              <a:rPr lang="en-US" sz="6500" b="1" dirty="0">
                <a:solidFill>
                  <a:srgbClr val="009273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03</a:t>
            </a:r>
          </a:p>
        </p:txBody>
      </p:sp>
      <p:sp>
        <p:nvSpPr>
          <p:cNvPr id="93" name="TextBox 15">
            <a:extLst>
              <a:ext uri="{FF2B5EF4-FFF2-40B4-BE49-F238E27FC236}">
                <a16:creationId xmlns:a16="http://schemas.microsoft.com/office/drawing/2014/main" id="{E5DB1F6F-0050-4253-1483-996164CE927F}"/>
              </a:ext>
            </a:extLst>
          </p:cNvPr>
          <p:cNvSpPr txBox="1"/>
          <p:nvPr/>
        </p:nvSpPr>
        <p:spPr>
          <a:xfrm>
            <a:off x="2089294" y="4263952"/>
            <a:ext cx="2852563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74"/>
              </a:lnSpc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Data Engineering Pipeline (Python)</a:t>
            </a:r>
          </a:p>
        </p:txBody>
      </p:sp>
      <p:sp>
        <p:nvSpPr>
          <p:cNvPr id="94" name="TextBox 16">
            <a:extLst>
              <a:ext uri="{FF2B5EF4-FFF2-40B4-BE49-F238E27FC236}">
                <a16:creationId xmlns:a16="http://schemas.microsoft.com/office/drawing/2014/main" id="{A3D14993-EF7E-027C-437A-6D0FAE69CA25}"/>
              </a:ext>
            </a:extLst>
          </p:cNvPr>
          <p:cNvSpPr txBox="1"/>
          <p:nvPr/>
        </p:nvSpPr>
        <p:spPr>
          <a:xfrm>
            <a:off x="2143528" y="6659681"/>
            <a:ext cx="2852559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74"/>
              </a:lnSpc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Analytical Pipeline (SQL/PostgreSQL)</a:t>
            </a:r>
          </a:p>
        </p:txBody>
      </p:sp>
      <p:sp>
        <p:nvSpPr>
          <p:cNvPr id="95" name="TextBox 17">
            <a:extLst>
              <a:ext uri="{FF2B5EF4-FFF2-40B4-BE49-F238E27FC236}">
                <a16:creationId xmlns:a16="http://schemas.microsoft.com/office/drawing/2014/main" id="{D811E29C-2604-B3CC-F2D5-3923D226F5F2}"/>
              </a:ext>
            </a:extLst>
          </p:cNvPr>
          <p:cNvSpPr txBox="1"/>
          <p:nvPr/>
        </p:nvSpPr>
        <p:spPr>
          <a:xfrm>
            <a:off x="2214484" y="8724900"/>
            <a:ext cx="3043314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74"/>
              </a:lnSpc>
            </a:pPr>
            <a:r>
              <a:rPr lang="en-US" sz="24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Business Intelligence Pipeline (Power BI)</a:t>
            </a:r>
          </a:p>
        </p:txBody>
      </p:sp>
      <p:grpSp>
        <p:nvGrpSpPr>
          <p:cNvPr id="96" name="Group 18">
            <a:extLst>
              <a:ext uri="{FF2B5EF4-FFF2-40B4-BE49-F238E27FC236}">
                <a16:creationId xmlns:a16="http://schemas.microsoft.com/office/drawing/2014/main" id="{AF18407C-0B34-84C4-D676-2A9F7378CD79}"/>
              </a:ext>
            </a:extLst>
          </p:cNvPr>
          <p:cNvGrpSpPr/>
          <p:nvPr/>
        </p:nvGrpSpPr>
        <p:grpSpPr>
          <a:xfrm rot="3232825">
            <a:off x="1074042" y="3409583"/>
            <a:ext cx="313630" cy="313630"/>
            <a:chOff x="0" y="0"/>
            <a:chExt cx="812800" cy="812800"/>
          </a:xfrm>
        </p:grpSpPr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D49911CD-B4E9-598A-9684-189434A497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9786">
                    <a:alpha val="100000"/>
                  </a:srgbClr>
                </a:gs>
                <a:gs pos="100000">
                  <a:srgbClr val="395A3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8" name="TextBox 20">
              <a:extLst>
                <a:ext uri="{FF2B5EF4-FFF2-40B4-BE49-F238E27FC236}">
                  <a16:creationId xmlns:a16="http://schemas.microsoft.com/office/drawing/2014/main" id="{D7BBFDF3-E990-032B-3957-5FB2B8D462A2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99" name="Group 21">
            <a:extLst>
              <a:ext uri="{FF2B5EF4-FFF2-40B4-BE49-F238E27FC236}">
                <a16:creationId xmlns:a16="http://schemas.microsoft.com/office/drawing/2014/main" id="{5425377A-CD6E-9151-29B2-38C6B57560B7}"/>
              </a:ext>
            </a:extLst>
          </p:cNvPr>
          <p:cNvGrpSpPr/>
          <p:nvPr/>
        </p:nvGrpSpPr>
        <p:grpSpPr>
          <a:xfrm rot="3232825">
            <a:off x="1074041" y="5733593"/>
            <a:ext cx="313630" cy="313630"/>
            <a:chOff x="0" y="0"/>
            <a:chExt cx="812800" cy="812800"/>
          </a:xfrm>
        </p:grpSpPr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9722413A-9AA6-5BDB-A485-66FEE76669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9786">
                    <a:alpha val="100000"/>
                  </a:srgbClr>
                </a:gs>
                <a:gs pos="100000">
                  <a:srgbClr val="395A3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1" name="TextBox 23">
              <a:extLst>
                <a:ext uri="{FF2B5EF4-FFF2-40B4-BE49-F238E27FC236}">
                  <a16:creationId xmlns:a16="http://schemas.microsoft.com/office/drawing/2014/main" id="{3AB53E1D-356F-ABA8-F32A-8475311D89D3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02" name="Group 24">
            <a:extLst>
              <a:ext uri="{FF2B5EF4-FFF2-40B4-BE49-F238E27FC236}">
                <a16:creationId xmlns:a16="http://schemas.microsoft.com/office/drawing/2014/main" id="{FE2C4767-C2D3-93EB-C2AF-74D2C4E68B44}"/>
              </a:ext>
            </a:extLst>
          </p:cNvPr>
          <p:cNvGrpSpPr/>
          <p:nvPr/>
        </p:nvGrpSpPr>
        <p:grpSpPr>
          <a:xfrm rot="3232825">
            <a:off x="1047967" y="7859614"/>
            <a:ext cx="313630" cy="313630"/>
            <a:chOff x="0" y="0"/>
            <a:chExt cx="812800" cy="812800"/>
          </a:xfrm>
        </p:grpSpPr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61F1402E-6619-0082-D583-044487860C1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9786">
                    <a:alpha val="100000"/>
                  </a:srgbClr>
                </a:gs>
                <a:gs pos="100000">
                  <a:srgbClr val="395A3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4" name="TextBox 26">
              <a:extLst>
                <a:ext uri="{FF2B5EF4-FFF2-40B4-BE49-F238E27FC236}">
                  <a16:creationId xmlns:a16="http://schemas.microsoft.com/office/drawing/2014/main" id="{CC8AB774-2A22-D9D0-09B9-885FA1D7561C}"/>
                </a:ext>
              </a:extLst>
            </p:cNvPr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05" name="Group 12">
            <a:extLst>
              <a:ext uri="{FF2B5EF4-FFF2-40B4-BE49-F238E27FC236}">
                <a16:creationId xmlns:a16="http://schemas.microsoft.com/office/drawing/2014/main" id="{C659BF29-3EAA-6D8D-DF93-43DAB1F64EF4}"/>
              </a:ext>
            </a:extLst>
          </p:cNvPr>
          <p:cNvGrpSpPr/>
          <p:nvPr/>
        </p:nvGrpSpPr>
        <p:grpSpPr>
          <a:xfrm>
            <a:off x="5257798" y="5889325"/>
            <a:ext cx="13334371" cy="4769844"/>
            <a:chOff x="0" y="0"/>
            <a:chExt cx="2065843" cy="738974"/>
          </a:xfrm>
        </p:grpSpPr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id="{CD4C7F39-6F9E-D1A0-71EA-49744114684F}"/>
                </a:ext>
              </a:extLst>
            </p:cNvPr>
            <p:cNvSpPr/>
            <p:nvPr/>
          </p:nvSpPr>
          <p:spPr>
            <a:xfrm>
              <a:off x="0" y="0"/>
              <a:ext cx="2065843" cy="738974"/>
            </a:xfrm>
            <a:custGeom>
              <a:avLst/>
              <a:gdLst/>
              <a:ahLst/>
              <a:cxnLst/>
              <a:rect l="l" t="t" r="r" b="b"/>
              <a:pathLst>
                <a:path w="2065843" h="738974">
                  <a:moveTo>
                    <a:pt x="26127" y="0"/>
                  </a:moveTo>
                  <a:lnTo>
                    <a:pt x="2039716" y="0"/>
                  </a:lnTo>
                  <a:cubicBezTo>
                    <a:pt x="2054146" y="0"/>
                    <a:pt x="2065843" y="11697"/>
                    <a:pt x="2065843" y="26127"/>
                  </a:cubicBezTo>
                  <a:lnTo>
                    <a:pt x="2065843" y="712847"/>
                  </a:lnTo>
                  <a:cubicBezTo>
                    <a:pt x="2065843" y="719776"/>
                    <a:pt x="2063090" y="726421"/>
                    <a:pt x="2058190" y="731321"/>
                  </a:cubicBezTo>
                  <a:cubicBezTo>
                    <a:pt x="2053291" y="736221"/>
                    <a:pt x="2046645" y="738974"/>
                    <a:pt x="2039716" y="738974"/>
                  </a:cubicBezTo>
                  <a:lnTo>
                    <a:pt x="26127" y="738974"/>
                  </a:lnTo>
                  <a:cubicBezTo>
                    <a:pt x="11697" y="738974"/>
                    <a:pt x="0" y="727276"/>
                    <a:pt x="0" y="712847"/>
                  </a:cubicBezTo>
                  <a:lnTo>
                    <a:pt x="0" y="26127"/>
                  </a:lnTo>
                  <a:cubicBezTo>
                    <a:pt x="0" y="11697"/>
                    <a:pt x="11697" y="0"/>
                    <a:pt x="26127" y="0"/>
                  </a:cubicBezTo>
                  <a:close/>
                </a:path>
              </a:pathLst>
            </a:custGeom>
            <a:blipFill>
              <a:blip r:embed="rId4"/>
              <a:stretch>
                <a:fillRect t="-35439" b="-3543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548</Words>
  <Application>Microsoft Office PowerPoint</Application>
  <PresentationFormat>Custom</PresentationFormat>
  <Paragraphs>79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Montserrat Light</vt:lpstr>
      <vt:lpstr>Calibri</vt:lpstr>
      <vt:lpstr>Poppins</vt:lpstr>
      <vt:lpstr>Poppins Light</vt:lpstr>
      <vt:lpstr>Arial</vt:lpstr>
      <vt:lpstr>Poppins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Gradient Modern Minimalist Finance App Presentation</dc:title>
  <dc:creator>ARPITABA PARMAR</dc:creator>
  <cp:lastModifiedBy>parmar arpita</cp:lastModifiedBy>
  <cp:revision>5</cp:revision>
  <dcterms:created xsi:type="dcterms:W3CDTF">2006-08-16T00:00:00Z</dcterms:created>
  <dcterms:modified xsi:type="dcterms:W3CDTF">2026-01-19T07:33:44Z</dcterms:modified>
  <dc:identifier>DAG-xKsWMLc</dc:identifier>
</cp:coreProperties>
</file>